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321" r:id="rId2"/>
    <p:sldId id="256" r:id="rId3"/>
    <p:sldId id="268" r:id="rId4"/>
    <p:sldId id="310" r:id="rId5"/>
    <p:sldId id="257" r:id="rId6"/>
    <p:sldId id="278" r:id="rId7"/>
    <p:sldId id="258" r:id="rId8"/>
    <p:sldId id="267" r:id="rId9"/>
    <p:sldId id="269" r:id="rId10"/>
    <p:sldId id="297" r:id="rId11"/>
    <p:sldId id="301" r:id="rId12"/>
    <p:sldId id="260" r:id="rId13"/>
    <p:sldId id="270" r:id="rId14"/>
    <p:sldId id="261" r:id="rId15"/>
    <p:sldId id="271" r:id="rId16"/>
    <p:sldId id="262" r:id="rId17"/>
    <p:sldId id="272" r:id="rId18"/>
    <p:sldId id="263" r:id="rId19"/>
    <p:sldId id="309" r:id="rId20"/>
    <p:sldId id="264" r:id="rId21"/>
    <p:sldId id="265" r:id="rId22"/>
    <p:sldId id="266" r:id="rId23"/>
    <p:sldId id="273" r:id="rId24"/>
    <p:sldId id="274" r:id="rId25"/>
    <p:sldId id="288" r:id="rId26"/>
    <p:sldId id="275" r:id="rId27"/>
    <p:sldId id="277" r:id="rId28"/>
    <p:sldId id="279" r:id="rId29"/>
    <p:sldId id="280" r:id="rId30"/>
    <p:sldId id="281" r:id="rId31"/>
    <p:sldId id="302" r:id="rId32"/>
    <p:sldId id="303" r:id="rId33"/>
    <p:sldId id="282" r:id="rId34"/>
    <p:sldId id="283" r:id="rId35"/>
    <p:sldId id="320" r:id="rId36"/>
    <p:sldId id="276" r:id="rId37"/>
    <p:sldId id="284" r:id="rId38"/>
    <p:sldId id="287" r:id="rId39"/>
    <p:sldId id="285" r:id="rId40"/>
    <p:sldId id="286" r:id="rId41"/>
    <p:sldId id="289" r:id="rId42"/>
    <p:sldId id="290" r:id="rId43"/>
    <p:sldId id="291" r:id="rId44"/>
    <p:sldId id="292" r:id="rId45"/>
    <p:sldId id="293" r:id="rId46"/>
    <p:sldId id="294" r:id="rId47"/>
    <p:sldId id="295" r:id="rId48"/>
    <p:sldId id="304" r:id="rId49"/>
    <p:sldId id="305" r:id="rId50"/>
    <p:sldId id="306" r:id="rId51"/>
    <p:sldId id="307" r:id="rId52"/>
    <p:sldId id="308" r:id="rId53"/>
    <p:sldId id="311" r:id="rId54"/>
    <p:sldId id="312" r:id="rId55"/>
    <p:sldId id="313" r:id="rId56"/>
    <p:sldId id="314" r:id="rId57"/>
    <p:sldId id="315" r:id="rId58"/>
    <p:sldId id="316" r:id="rId59"/>
    <p:sldId id="317" r:id="rId60"/>
    <p:sldId id="318" r:id="rId61"/>
    <p:sldId id="319" r:id="rId6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399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r-Latn-RS"/>
              <a:t>Kliknite da biste uredili stil podnaslova mastera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r-Latn-RS"/>
              <a:t>Kliknite na ikonu da dodate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3/11/2021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>
            <a:extLst>
              <a:ext uri="{FF2B5EF4-FFF2-40B4-BE49-F238E27FC236}">
                <a16:creationId xmlns:a16="http://schemas.microsoft.com/office/drawing/2014/main" id="{DF843AFA-78DB-4A2E-8605-E2B31B9FB3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RS" dirty="0"/>
              <a:t>Kliničke studije</a:t>
            </a:r>
            <a:endParaRPr lang="en-US" dirty="0"/>
          </a:p>
        </p:txBody>
      </p:sp>
      <p:sp>
        <p:nvSpPr>
          <p:cNvPr id="5" name="Podnaslov 4">
            <a:extLst>
              <a:ext uri="{FF2B5EF4-FFF2-40B4-BE49-F238E27FC236}">
                <a16:creationId xmlns:a16="http://schemas.microsoft.com/office/drawing/2014/main" id="{1A70F2F5-C945-46B8-AE01-A45ACE10EF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RS"/>
              <a:t>Izborno </a:t>
            </a:r>
            <a:r>
              <a:rPr lang="sr-Latn-RS" dirty="0"/>
              <a:t>područje klinička i eksperimentalna hirurgija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461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02FEBF5-FB3C-4BB0-9060-11AE9AFEF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PRINCIPI GCP U KLINIČKOM ISPITIVANJU</a:t>
            </a:r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65F83404-90CA-4484-BDD0-805BAF8A90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/>
              <a:t>Klinička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 </a:t>
            </a:r>
            <a:r>
              <a:rPr lang="en-US" dirty="0" err="1"/>
              <a:t>treba</a:t>
            </a:r>
            <a:r>
              <a:rPr lang="en-US" dirty="0"/>
              <a:t> da se </a:t>
            </a:r>
            <a:r>
              <a:rPr lang="en-US" dirty="0" err="1"/>
              <a:t>sprovode</a:t>
            </a:r>
            <a:r>
              <a:rPr lang="en-US" dirty="0"/>
              <a:t> u </a:t>
            </a:r>
            <a:r>
              <a:rPr lang="en-US" dirty="0" err="1"/>
              <a:t>skladu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etičkim</a:t>
            </a:r>
            <a:r>
              <a:rPr lang="en-US" dirty="0"/>
              <a:t> </a:t>
            </a:r>
            <a:r>
              <a:rPr lang="en-US" dirty="0" err="1"/>
              <a:t>principima</a:t>
            </a:r>
            <a:r>
              <a:rPr lang="en-US" dirty="0"/>
              <a:t> </a:t>
            </a:r>
            <a:r>
              <a:rPr lang="en-US" dirty="0" err="1"/>
              <a:t>proisteklim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Helsinške</a:t>
            </a:r>
            <a:r>
              <a:rPr lang="sr-Latn-RS" dirty="0"/>
              <a:t> </a:t>
            </a:r>
            <a:r>
              <a:rPr lang="en-US" dirty="0" err="1"/>
              <a:t>deklaracije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da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konzistentna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smernicama</a:t>
            </a:r>
            <a:r>
              <a:rPr lang="en-US" dirty="0"/>
              <a:t> GCP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primenjivim</a:t>
            </a:r>
            <a:r>
              <a:rPr lang="en-US" dirty="0"/>
              <a:t> </a:t>
            </a:r>
            <a:r>
              <a:rPr lang="en-US" dirty="0" err="1"/>
              <a:t>regulatornim</a:t>
            </a:r>
            <a:r>
              <a:rPr lang="en-US" dirty="0"/>
              <a:t> </a:t>
            </a:r>
            <a:r>
              <a:rPr lang="en-US" dirty="0" err="1"/>
              <a:t>zahtevima</a:t>
            </a:r>
            <a:r>
              <a:rPr lang="en-US" dirty="0"/>
              <a:t>.</a:t>
            </a:r>
          </a:p>
          <a:p>
            <a:r>
              <a:rPr lang="en-US" dirty="0"/>
              <a:t>Pre </a:t>
            </a:r>
            <a:r>
              <a:rPr lang="en-US" dirty="0" err="1"/>
              <a:t>početka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, </a:t>
            </a:r>
            <a:r>
              <a:rPr lang="en-US" dirty="0" err="1"/>
              <a:t>treba</a:t>
            </a:r>
            <a:r>
              <a:rPr lang="en-US" dirty="0"/>
              <a:t> da se </a:t>
            </a:r>
            <a:r>
              <a:rPr lang="en-US" dirty="0" err="1"/>
              <a:t>procene</a:t>
            </a:r>
            <a:r>
              <a:rPr lang="en-US" dirty="0"/>
              <a:t> </a:t>
            </a:r>
            <a:r>
              <a:rPr lang="en-US" dirty="0" err="1"/>
              <a:t>predvidljivi</a:t>
            </a:r>
            <a:r>
              <a:rPr lang="en-US" dirty="0"/>
              <a:t> </a:t>
            </a:r>
            <a:r>
              <a:rPr lang="en-US" dirty="0" err="1"/>
              <a:t>rizici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neprijatnosti</a:t>
            </a:r>
            <a:r>
              <a:rPr lang="en-US" dirty="0"/>
              <a:t> u </a:t>
            </a:r>
            <a:r>
              <a:rPr lang="en-US" dirty="0" err="1"/>
              <a:t>odnosu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očekivanu</a:t>
            </a:r>
            <a:r>
              <a:rPr lang="en-US" dirty="0"/>
              <a:t> </a:t>
            </a:r>
            <a:r>
              <a:rPr lang="en-US" dirty="0" err="1"/>
              <a:t>korist</a:t>
            </a:r>
            <a:r>
              <a:rPr lang="sr-Latn-RS" dirty="0"/>
              <a:t> </a:t>
            </a:r>
            <a:r>
              <a:rPr lang="en-US" dirty="0"/>
              <a:t>za </a:t>
            </a:r>
            <a:r>
              <a:rPr lang="en-US" dirty="0" err="1"/>
              <a:t>ispitanike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društvo</a:t>
            </a:r>
            <a:r>
              <a:rPr lang="en-US" dirty="0"/>
              <a:t>. </a:t>
            </a:r>
            <a:r>
              <a:rPr lang="en-US" dirty="0" err="1"/>
              <a:t>Kliničko</a:t>
            </a:r>
            <a:r>
              <a:rPr lang="en-US" dirty="0"/>
              <a:t> </a:t>
            </a:r>
            <a:r>
              <a:rPr lang="en-US" dirty="0" err="1"/>
              <a:t>ispitivanje</a:t>
            </a:r>
            <a:r>
              <a:rPr lang="en-US" dirty="0"/>
              <a:t> </a:t>
            </a:r>
            <a:r>
              <a:rPr lang="en-US" dirty="0" err="1"/>
              <a:t>treba</a:t>
            </a:r>
            <a:r>
              <a:rPr lang="en-US" dirty="0"/>
              <a:t> da se </a:t>
            </a:r>
            <a:r>
              <a:rPr lang="en-US" dirty="0" err="1"/>
              <a:t>inicira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nastavi</a:t>
            </a:r>
            <a:r>
              <a:rPr lang="en-US" dirty="0"/>
              <a:t> </a:t>
            </a:r>
            <a:r>
              <a:rPr lang="en-US" dirty="0" err="1"/>
              <a:t>samo</a:t>
            </a:r>
            <a:r>
              <a:rPr lang="en-US" dirty="0"/>
              <a:t> </a:t>
            </a:r>
            <a:r>
              <a:rPr lang="en-US" dirty="0" err="1"/>
              <a:t>ako</a:t>
            </a:r>
            <a:r>
              <a:rPr lang="en-US" dirty="0"/>
              <a:t> </a:t>
            </a:r>
            <a:r>
              <a:rPr lang="en-US" dirty="0" err="1"/>
              <a:t>očekivana</a:t>
            </a:r>
            <a:r>
              <a:rPr lang="en-US" dirty="0"/>
              <a:t> </a:t>
            </a:r>
            <a:r>
              <a:rPr lang="en-US" dirty="0" err="1"/>
              <a:t>korist</a:t>
            </a:r>
            <a:r>
              <a:rPr lang="en-US" dirty="0"/>
              <a:t> </a:t>
            </a:r>
            <a:r>
              <a:rPr lang="en-US" dirty="0" err="1"/>
              <a:t>opravdava</a:t>
            </a:r>
            <a:r>
              <a:rPr lang="sr-Latn-RS" dirty="0"/>
              <a:t> </a:t>
            </a:r>
            <a:r>
              <a:rPr lang="en-US" dirty="0" err="1"/>
              <a:t>rizik</a:t>
            </a:r>
            <a:r>
              <a:rPr lang="en-US" dirty="0"/>
              <a:t>.</a:t>
            </a:r>
          </a:p>
          <a:p>
            <a:r>
              <a:rPr lang="en-US" dirty="0"/>
              <a:t>Prava, </a:t>
            </a:r>
            <a:r>
              <a:rPr lang="en-US" dirty="0" err="1"/>
              <a:t>sigurnost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dobrobit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najvažniji</a:t>
            </a:r>
            <a:r>
              <a:rPr lang="en-US" dirty="0"/>
              <a:t> </a:t>
            </a:r>
            <a:r>
              <a:rPr lang="en-US" dirty="0" err="1"/>
              <a:t>razlozi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treba</a:t>
            </a:r>
            <a:r>
              <a:rPr lang="en-US" dirty="0"/>
              <a:t> da </a:t>
            </a:r>
            <a:r>
              <a:rPr lang="en-US" dirty="0" err="1"/>
              <a:t>prevagnu</a:t>
            </a:r>
            <a:r>
              <a:rPr lang="en-US" dirty="0"/>
              <a:t> u </a:t>
            </a:r>
            <a:r>
              <a:rPr lang="en-US" dirty="0" err="1"/>
              <a:t>odnosu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interes</a:t>
            </a:r>
            <a:r>
              <a:rPr lang="sr-Latn-RS" dirty="0"/>
              <a:t> </a:t>
            </a:r>
            <a:r>
              <a:rPr lang="en-US" dirty="0" err="1"/>
              <a:t>nauke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društva</a:t>
            </a:r>
            <a:r>
              <a:rPr lang="en-US" dirty="0"/>
              <a:t>.</a:t>
            </a:r>
          </a:p>
          <a:p>
            <a:r>
              <a:rPr lang="en-US" dirty="0" err="1"/>
              <a:t>Dostupne</a:t>
            </a:r>
            <a:r>
              <a:rPr lang="en-US" dirty="0"/>
              <a:t> </a:t>
            </a:r>
            <a:r>
              <a:rPr lang="en-US" dirty="0" err="1"/>
              <a:t>pretkliničke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kliničke</a:t>
            </a:r>
            <a:r>
              <a:rPr lang="en-US" dirty="0"/>
              <a:t> </a:t>
            </a:r>
            <a:r>
              <a:rPr lang="en-US" dirty="0" err="1"/>
              <a:t>informacije</a:t>
            </a:r>
            <a:r>
              <a:rPr lang="en-US" dirty="0"/>
              <a:t> o </a:t>
            </a:r>
            <a:r>
              <a:rPr lang="en-US" dirty="0" err="1"/>
              <a:t>ispitivanom</a:t>
            </a:r>
            <a:r>
              <a:rPr lang="en-US" dirty="0"/>
              <a:t> </a:t>
            </a:r>
            <a:r>
              <a:rPr lang="en-US" dirty="0" err="1"/>
              <a:t>proizvodu</a:t>
            </a:r>
            <a:r>
              <a:rPr lang="en-US" dirty="0"/>
              <a:t> </a:t>
            </a:r>
            <a:r>
              <a:rPr lang="en-US" dirty="0" err="1"/>
              <a:t>treba</a:t>
            </a:r>
            <a:r>
              <a:rPr lang="en-US" dirty="0"/>
              <a:t> da </a:t>
            </a:r>
            <a:r>
              <a:rPr lang="en-US" dirty="0" err="1"/>
              <a:t>budu</a:t>
            </a:r>
            <a:r>
              <a:rPr lang="en-US" dirty="0"/>
              <a:t> </a:t>
            </a:r>
            <a:r>
              <a:rPr lang="en-US" dirty="0" err="1"/>
              <a:t>adekvatne</a:t>
            </a:r>
            <a:r>
              <a:rPr lang="en-US" dirty="0"/>
              <a:t> za </a:t>
            </a:r>
            <a:r>
              <a:rPr lang="en-US" dirty="0" err="1"/>
              <a:t>podršku</a:t>
            </a:r>
            <a:r>
              <a:rPr lang="sr-Latn-RS" dirty="0"/>
              <a:t> </a:t>
            </a:r>
            <a:r>
              <a:rPr lang="en-US" dirty="0" err="1"/>
              <a:t>predloženom</a:t>
            </a:r>
            <a:r>
              <a:rPr lang="en-US" dirty="0"/>
              <a:t> </a:t>
            </a:r>
            <a:r>
              <a:rPr lang="en-US" dirty="0" err="1"/>
              <a:t>kliničkom</a:t>
            </a:r>
            <a:r>
              <a:rPr lang="en-US" dirty="0"/>
              <a:t> </a:t>
            </a:r>
            <a:r>
              <a:rPr lang="en-US" dirty="0" err="1"/>
              <a:t>ispitivanju</a:t>
            </a:r>
            <a:r>
              <a:rPr lang="en-US" dirty="0"/>
              <a:t>.</a:t>
            </a:r>
          </a:p>
          <a:p>
            <a:r>
              <a:rPr lang="en-US" dirty="0" err="1"/>
              <a:t>Kliničko</a:t>
            </a:r>
            <a:r>
              <a:rPr lang="en-US" dirty="0"/>
              <a:t> </a:t>
            </a:r>
            <a:r>
              <a:rPr lang="en-US" dirty="0" err="1"/>
              <a:t>ispitivanje</a:t>
            </a:r>
            <a:r>
              <a:rPr lang="en-US" dirty="0"/>
              <a:t> </a:t>
            </a:r>
            <a:r>
              <a:rPr lang="en-US" dirty="0" err="1"/>
              <a:t>treba</a:t>
            </a:r>
            <a:r>
              <a:rPr lang="en-US" dirty="0"/>
              <a:t> da </a:t>
            </a:r>
            <a:r>
              <a:rPr lang="en-US" dirty="0" err="1"/>
              <a:t>bude</a:t>
            </a:r>
            <a:r>
              <a:rPr lang="en-US" dirty="0"/>
              <a:t> </a:t>
            </a:r>
            <a:r>
              <a:rPr lang="en-US" dirty="0" err="1"/>
              <a:t>naučno</a:t>
            </a:r>
            <a:r>
              <a:rPr lang="en-US" dirty="0"/>
              <a:t> </a:t>
            </a:r>
            <a:r>
              <a:rPr lang="en-US" dirty="0" err="1"/>
              <a:t>utemeljeno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jasno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detaljno</a:t>
            </a:r>
            <a:r>
              <a:rPr lang="en-US" dirty="0"/>
              <a:t> </a:t>
            </a:r>
            <a:r>
              <a:rPr lang="en-US" dirty="0" err="1"/>
              <a:t>opisano</a:t>
            </a:r>
            <a:r>
              <a:rPr lang="en-US" dirty="0"/>
              <a:t> u </a:t>
            </a:r>
            <a:r>
              <a:rPr lang="en-US" dirty="0" err="1"/>
              <a:t>protokolu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4601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E57263-7F10-4C59-A350-D41001942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20"/>
            <a:ext cx="9603275" cy="36994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61D3F838-4121-434D-95D9-67B5D45EBE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8862" y="1879134"/>
            <a:ext cx="9603275" cy="4026715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Kliničko</a:t>
            </a:r>
            <a:r>
              <a:rPr lang="en-US" dirty="0"/>
              <a:t> </a:t>
            </a:r>
            <a:r>
              <a:rPr lang="en-US" dirty="0" err="1"/>
              <a:t>ispitivanje</a:t>
            </a:r>
            <a:r>
              <a:rPr lang="en-US" dirty="0"/>
              <a:t> </a:t>
            </a:r>
            <a:r>
              <a:rPr lang="en-US" dirty="0" err="1"/>
              <a:t>treba</a:t>
            </a:r>
            <a:r>
              <a:rPr lang="en-US" dirty="0"/>
              <a:t> da se </a:t>
            </a:r>
            <a:r>
              <a:rPr lang="en-US" dirty="0" err="1"/>
              <a:t>sprovede</a:t>
            </a:r>
            <a:r>
              <a:rPr lang="en-US" dirty="0"/>
              <a:t> u </a:t>
            </a:r>
            <a:r>
              <a:rPr lang="en-US" dirty="0" err="1"/>
              <a:t>skladu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protokolom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je </a:t>
            </a:r>
            <a:r>
              <a:rPr lang="en-US" dirty="0" err="1"/>
              <a:t>dobio</a:t>
            </a:r>
            <a:r>
              <a:rPr lang="en-US" dirty="0"/>
              <a:t> </a:t>
            </a:r>
            <a:r>
              <a:rPr lang="en-US" dirty="0" err="1"/>
              <a:t>odobrenje</a:t>
            </a:r>
            <a:r>
              <a:rPr lang="en-US" dirty="0"/>
              <a:t>/</a:t>
            </a:r>
            <a:r>
              <a:rPr lang="en-US" dirty="0" err="1"/>
              <a:t>pozitivno</a:t>
            </a:r>
            <a:r>
              <a:rPr lang="sr-Latn-RS" dirty="0"/>
              <a:t> </a:t>
            </a:r>
            <a:r>
              <a:rPr lang="en-US" dirty="0" err="1"/>
              <a:t>mišljenje</a:t>
            </a:r>
            <a:r>
              <a:rPr lang="en-US" dirty="0"/>
              <a:t> </a:t>
            </a:r>
            <a:r>
              <a:rPr lang="en-US" dirty="0" err="1"/>
              <a:t>institucionalnog</a:t>
            </a:r>
            <a:r>
              <a:rPr lang="en-US" dirty="0"/>
              <a:t> </a:t>
            </a:r>
            <a:r>
              <a:rPr lang="en-US" dirty="0" err="1"/>
              <a:t>odbora</a:t>
            </a:r>
            <a:r>
              <a:rPr lang="en-US" dirty="0"/>
              <a:t> za </a:t>
            </a:r>
            <a:r>
              <a:rPr lang="en-US" dirty="0" err="1"/>
              <a:t>pregled</a:t>
            </a:r>
            <a:r>
              <a:rPr lang="en-US" dirty="0"/>
              <a:t> (institutional review board, IRB)/</a:t>
            </a:r>
            <a:r>
              <a:rPr lang="en-US" dirty="0" err="1"/>
              <a:t>nezavisnog</a:t>
            </a:r>
            <a:r>
              <a:rPr lang="en-US" dirty="0"/>
              <a:t> </a:t>
            </a:r>
            <a:r>
              <a:rPr lang="en-US" dirty="0" err="1"/>
              <a:t>etičkog</a:t>
            </a:r>
            <a:r>
              <a:rPr lang="en-US" dirty="0"/>
              <a:t> </a:t>
            </a:r>
            <a:r>
              <a:rPr lang="en-US" dirty="0" err="1"/>
              <a:t>odbora</a:t>
            </a:r>
            <a:r>
              <a:rPr lang="sr-Latn-RS" dirty="0"/>
              <a:t> </a:t>
            </a:r>
            <a:r>
              <a:rPr lang="en-US" dirty="0"/>
              <a:t>(independent ethics committee, IEC).</a:t>
            </a:r>
          </a:p>
          <a:p>
            <a:r>
              <a:rPr lang="en-US" dirty="0" err="1"/>
              <a:t>Medicinska</a:t>
            </a:r>
            <a:r>
              <a:rPr lang="en-US" dirty="0"/>
              <a:t> </a:t>
            </a:r>
            <a:r>
              <a:rPr lang="en-US" dirty="0" err="1"/>
              <a:t>nega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medicinske</a:t>
            </a:r>
            <a:r>
              <a:rPr lang="en-US" dirty="0"/>
              <a:t> </a:t>
            </a:r>
            <a:r>
              <a:rPr lang="en-US" dirty="0" err="1"/>
              <a:t>odluke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se </a:t>
            </a:r>
            <a:r>
              <a:rPr lang="en-US" dirty="0" err="1"/>
              <a:t>odnose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, </a:t>
            </a:r>
            <a:r>
              <a:rPr lang="en-US" dirty="0" err="1"/>
              <a:t>uvek</a:t>
            </a:r>
            <a:r>
              <a:rPr lang="en-US" dirty="0"/>
              <a:t> </a:t>
            </a:r>
            <a:r>
              <a:rPr lang="en-US" dirty="0" err="1"/>
              <a:t>treba</a:t>
            </a:r>
            <a:r>
              <a:rPr lang="en-US" dirty="0"/>
              <a:t> da </a:t>
            </a:r>
            <a:r>
              <a:rPr lang="en-US" dirty="0" err="1"/>
              <a:t>budu</a:t>
            </a:r>
            <a:r>
              <a:rPr lang="en-US" dirty="0"/>
              <a:t> </a:t>
            </a:r>
            <a:r>
              <a:rPr lang="en-US" dirty="0" err="1"/>
              <a:t>odgovornost</a:t>
            </a:r>
            <a:r>
              <a:rPr lang="sr-Latn-RS" dirty="0"/>
              <a:t> </a:t>
            </a:r>
            <a:r>
              <a:rPr lang="en-US" dirty="0" err="1"/>
              <a:t>kvalifikovanog</a:t>
            </a:r>
            <a:r>
              <a:rPr lang="en-US" dirty="0"/>
              <a:t> </a:t>
            </a:r>
            <a:r>
              <a:rPr lang="en-US" dirty="0" err="1"/>
              <a:t>lekara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, </a:t>
            </a:r>
            <a:r>
              <a:rPr lang="en-US" dirty="0" err="1"/>
              <a:t>kada</a:t>
            </a:r>
            <a:r>
              <a:rPr lang="en-US" dirty="0"/>
              <a:t> je </a:t>
            </a:r>
            <a:r>
              <a:rPr lang="en-US" dirty="0" err="1"/>
              <a:t>odgovarajuće</a:t>
            </a:r>
            <a:r>
              <a:rPr lang="en-US" dirty="0"/>
              <a:t>, </a:t>
            </a:r>
            <a:r>
              <a:rPr lang="en-US" dirty="0" err="1"/>
              <a:t>kvalifikovanog</a:t>
            </a:r>
            <a:r>
              <a:rPr lang="en-US" dirty="0"/>
              <a:t> </a:t>
            </a:r>
            <a:r>
              <a:rPr lang="en-US" dirty="0" err="1"/>
              <a:t>stomatologa</a:t>
            </a:r>
            <a:r>
              <a:rPr lang="en-US" dirty="0"/>
              <a:t>.</a:t>
            </a:r>
          </a:p>
          <a:p>
            <a:r>
              <a:rPr lang="en-US" dirty="0" err="1"/>
              <a:t>Svaki</a:t>
            </a:r>
            <a:r>
              <a:rPr lang="en-US" dirty="0"/>
              <a:t> </a:t>
            </a:r>
            <a:r>
              <a:rPr lang="en-US" dirty="0" err="1"/>
              <a:t>pojedinac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učestvuje</a:t>
            </a:r>
            <a:r>
              <a:rPr lang="en-US" dirty="0"/>
              <a:t> u </a:t>
            </a:r>
            <a:r>
              <a:rPr lang="en-US" dirty="0" err="1"/>
              <a:t>sprovođenju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 </a:t>
            </a:r>
            <a:r>
              <a:rPr lang="en-US" dirty="0" err="1"/>
              <a:t>treba</a:t>
            </a:r>
            <a:r>
              <a:rPr lang="en-US" dirty="0"/>
              <a:t> da </a:t>
            </a:r>
            <a:r>
              <a:rPr lang="en-US" dirty="0" err="1"/>
              <a:t>bude</a:t>
            </a:r>
            <a:r>
              <a:rPr lang="en-US" dirty="0"/>
              <a:t> </a:t>
            </a:r>
            <a:r>
              <a:rPr lang="en-US" dirty="0" err="1"/>
              <a:t>kvalifikovan</a:t>
            </a:r>
            <a:r>
              <a:rPr lang="en-US" dirty="0"/>
              <a:t> </a:t>
            </a:r>
            <a:r>
              <a:rPr lang="en-US" dirty="0" err="1"/>
              <a:t>obrazovanjem</a:t>
            </a:r>
            <a:r>
              <a:rPr lang="en-US" dirty="0"/>
              <a:t>,</a:t>
            </a:r>
            <a:r>
              <a:rPr lang="sr-Latn-RS" dirty="0"/>
              <a:t> </a:t>
            </a:r>
            <a:r>
              <a:rPr lang="en-US" dirty="0" err="1"/>
              <a:t>obukom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iskustvom</a:t>
            </a:r>
            <a:r>
              <a:rPr lang="en-US" dirty="0"/>
              <a:t> za </a:t>
            </a:r>
            <a:r>
              <a:rPr lang="en-US" dirty="0" err="1"/>
              <a:t>izvođenje</a:t>
            </a:r>
            <a:r>
              <a:rPr lang="en-US" dirty="0"/>
              <a:t> </a:t>
            </a:r>
            <a:r>
              <a:rPr lang="en-US" dirty="0" err="1"/>
              <a:t>predviđenog</a:t>
            </a:r>
            <a:r>
              <a:rPr lang="en-US" dirty="0"/>
              <a:t>(</a:t>
            </a:r>
            <a:r>
              <a:rPr lang="en-US" dirty="0" err="1"/>
              <a:t>ih</a:t>
            </a:r>
            <a:r>
              <a:rPr lang="en-US" dirty="0"/>
              <a:t>) </a:t>
            </a:r>
            <a:r>
              <a:rPr lang="en-US" dirty="0" err="1"/>
              <a:t>zadatka</a:t>
            </a:r>
            <a:r>
              <a:rPr lang="en-US" dirty="0"/>
              <a:t>(taka).</a:t>
            </a:r>
          </a:p>
          <a:p>
            <a:r>
              <a:rPr lang="en-US" dirty="0" err="1"/>
              <a:t>Slobodno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informisani</a:t>
            </a:r>
            <a:r>
              <a:rPr lang="en-US" dirty="0"/>
              <a:t> </a:t>
            </a:r>
            <a:r>
              <a:rPr lang="en-US" dirty="0" err="1"/>
              <a:t>pristanak</a:t>
            </a:r>
            <a:r>
              <a:rPr lang="en-US" dirty="0"/>
              <a:t> </a:t>
            </a:r>
            <a:r>
              <a:rPr lang="en-US" dirty="0" err="1"/>
              <a:t>treba</a:t>
            </a:r>
            <a:r>
              <a:rPr lang="en-US" dirty="0"/>
              <a:t> da </a:t>
            </a:r>
            <a:r>
              <a:rPr lang="en-US" dirty="0" err="1"/>
              <a:t>bude</a:t>
            </a:r>
            <a:r>
              <a:rPr lang="en-US" dirty="0"/>
              <a:t> </a:t>
            </a:r>
            <a:r>
              <a:rPr lang="en-US" dirty="0" err="1"/>
              <a:t>pribavljen</a:t>
            </a:r>
            <a:r>
              <a:rPr lang="en-US" dirty="0"/>
              <a:t> od </a:t>
            </a:r>
            <a:r>
              <a:rPr lang="en-US" dirty="0" err="1"/>
              <a:t>svakog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 pre </a:t>
            </a:r>
            <a:r>
              <a:rPr lang="en-US" dirty="0" err="1"/>
              <a:t>uključivanja</a:t>
            </a:r>
            <a:r>
              <a:rPr lang="en-US" dirty="0"/>
              <a:t> u</a:t>
            </a:r>
            <a:r>
              <a:rPr lang="sr-Latn-RS" dirty="0"/>
              <a:t> </a:t>
            </a:r>
            <a:r>
              <a:rPr lang="en-US" dirty="0" err="1"/>
              <a:t>kliničko</a:t>
            </a:r>
            <a:r>
              <a:rPr lang="en-US" dirty="0"/>
              <a:t> </a:t>
            </a:r>
            <a:r>
              <a:rPr lang="en-US" dirty="0" err="1"/>
              <a:t>ispitivanje</a:t>
            </a:r>
            <a:r>
              <a:rPr lang="en-US" dirty="0"/>
              <a:t>.</a:t>
            </a:r>
          </a:p>
          <a:p>
            <a:r>
              <a:rPr lang="en-US" dirty="0" err="1"/>
              <a:t>Sve</a:t>
            </a:r>
            <a:r>
              <a:rPr lang="en-US" dirty="0"/>
              <a:t> </a:t>
            </a:r>
            <a:r>
              <a:rPr lang="en-US" dirty="0" err="1"/>
              <a:t>informacije</a:t>
            </a:r>
            <a:r>
              <a:rPr lang="en-US" dirty="0"/>
              <a:t> o </a:t>
            </a:r>
            <a:r>
              <a:rPr lang="en-US" dirty="0" err="1"/>
              <a:t>kliničkom</a:t>
            </a:r>
            <a:r>
              <a:rPr lang="en-US" dirty="0"/>
              <a:t> </a:t>
            </a:r>
            <a:r>
              <a:rPr lang="en-US" dirty="0" err="1"/>
              <a:t>ispitivanju</a:t>
            </a:r>
            <a:r>
              <a:rPr lang="en-US" dirty="0"/>
              <a:t> </a:t>
            </a:r>
            <a:r>
              <a:rPr lang="en-US" dirty="0" err="1"/>
              <a:t>treba</a:t>
            </a:r>
            <a:r>
              <a:rPr lang="en-US" dirty="0"/>
              <a:t> da se </a:t>
            </a:r>
            <a:r>
              <a:rPr lang="en-US" dirty="0" err="1"/>
              <a:t>beleže</a:t>
            </a:r>
            <a:r>
              <a:rPr lang="en-US" dirty="0"/>
              <a:t>, da se </a:t>
            </a:r>
            <a:r>
              <a:rPr lang="en-US" dirty="0" err="1"/>
              <a:t>njima</a:t>
            </a:r>
            <a:r>
              <a:rPr lang="en-US" dirty="0"/>
              <a:t> </a:t>
            </a:r>
            <a:r>
              <a:rPr lang="en-US" dirty="0" err="1"/>
              <a:t>rukuje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da se </a:t>
            </a:r>
            <a:r>
              <a:rPr lang="en-US" dirty="0" err="1"/>
              <a:t>čuvaju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način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sr-Latn-RS" dirty="0"/>
              <a:t> </a:t>
            </a:r>
            <a:r>
              <a:rPr lang="en-US" dirty="0" err="1"/>
              <a:t>omogućava</a:t>
            </a:r>
            <a:r>
              <a:rPr lang="en-US" dirty="0"/>
              <a:t> </a:t>
            </a:r>
            <a:r>
              <a:rPr lang="en-US" dirty="0" err="1"/>
              <a:t>tačno</a:t>
            </a:r>
            <a:r>
              <a:rPr lang="en-US" dirty="0"/>
              <a:t> </a:t>
            </a:r>
            <a:r>
              <a:rPr lang="en-US" dirty="0" err="1"/>
              <a:t>izveštavanje</a:t>
            </a:r>
            <a:r>
              <a:rPr lang="en-US" dirty="0"/>
              <a:t>, </a:t>
            </a:r>
            <a:r>
              <a:rPr lang="en-US" dirty="0" err="1"/>
              <a:t>tumačenje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verifikaciju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1427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BC837BF-288A-4DA2-B241-7628CB3A3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B391F1F7-5AF4-403C-A312-E55B77CBB6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Klinička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 se </a:t>
            </a:r>
            <a:r>
              <a:rPr lang="en-US" dirty="0" err="1"/>
              <a:t>sprovode</a:t>
            </a:r>
            <a:r>
              <a:rPr lang="en-US" dirty="0"/>
              <a:t> u 4 faze:</a:t>
            </a:r>
          </a:p>
          <a:p>
            <a:endParaRPr lang="en-US" dirty="0"/>
          </a:p>
          <a:p>
            <a:pPr algn="just"/>
            <a:r>
              <a:rPr lang="en-US" dirty="0" err="1"/>
              <a:t>Faza</a:t>
            </a:r>
            <a:r>
              <a:rPr lang="en-US" dirty="0"/>
              <a:t> I se </a:t>
            </a:r>
            <a:r>
              <a:rPr lang="en-US" dirty="0" err="1"/>
              <a:t>sprovodi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malog</a:t>
            </a:r>
            <a:r>
              <a:rPr lang="en-US" dirty="0"/>
              <a:t> </a:t>
            </a:r>
            <a:r>
              <a:rPr lang="en-US" dirty="0" err="1"/>
              <a:t>broja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najčešće</a:t>
            </a:r>
            <a:r>
              <a:rPr lang="en-US" dirty="0"/>
              <a:t> </a:t>
            </a:r>
            <a:r>
              <a:rPr lang="en-US" dirty="0" err="1"/>
              <a:t>zdravi</a:t>
            </a:r>
            <a:r>
              <a:rPr lang="en-US" dirty="0"/>
              <a:t> </a:t>
            </a:r>
            <a:r>
              <a:rPr lang="en-US" dirty="0" err="1"/>
              <a:t>dobrovoljci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u </a:t>
            </a:r>
            <a:r>
              <a:rPr lang="en-US" dirty="0" err="1"/>
              <a:t>toj</a:t>
            </a:r>
            <a:r>
              <a:rPr lang="en-US" dirty="0"/>
              <a:t> </a:t>
            </a:r>
            <a:r>
              <a:rPr lang="en-US" dirty="0" err="1"/>
              <a:t>fazi</a:t>
            </a:r>
            <a:r>
              <a:rPr lang="en-US" dirty="0"/>
              <a:t> se </a:t>
            </a:r>
            <a:r>
              <a:rPr lang="en-US" dirty="0" err="1"/>
              <a:t>ispituje</a:t>
            </a:r>
            <a:r>
              <a:rPr lang="en-US" dirty="0"/>
              <a:t> </a:t>
            </a:r>
            <a:r>
              <a:rPr lang="en-US" dirty="0" err="1"/>
              <a:t>način</a:t>
            </a:r>
            <a:r>
              <a:rPr lang="en-US" dirty="0"/>
              <a:t> </a:t>
            </a:r>
            <a:r>
              <a:rPr lang="en-US" dirty="0" err="1"/>
              <a:t>primene</a:t>
            </a:r>
            <a:r>
              <a:rPr lang="en-US" dirty="0"/>
              <a:t> </a:t>
            </a:r>
            <a:r>
              <a:rPr lang="en-US" dirty="0" err="1"/>
              <a:t>leka</a:t>
            </a:r>
            <a:r>
              <a:rPr lang="en-US" dirty="0"/>
              <a:t>, </a:t>
            </a:r>
            <a:r>
              <a:rPr lang="en-US" dirty="0" err="1"/>
              <a:t>njegova</a:t>
            </a:r>
            <a:r>
              <a:rPr lang="en-US" dirty="0"/>
              <a:t> </a:t>
            </a:r>
            <a:r>
              <a:rPr lang="en-US" dirty="0" err="1"/>
              <a:t>raspoloživost</a:t>
            </a:r>
            <a:r>
              <a:rPr lang="en-US" dirty="0"/>
              <a:t> u </a:t>
            </a:r>
            <a:r>
              <a:rPr lang="en-US" dirty="0" err="1"/>
              <a:t>organizmu</a:t>
            </a:r>
            <a:r>
              <a:rPr lang="en-US" dirty="0"/>
              <a:t>, </a:t>
            </a:r>
            <a:r>
              <a:rPr lang="en-US" dirty="0" err="1"/>
              <a:t>podnošljivost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neželjene</a:t>
            </a:r>
            <a:r>
              <a:rPr lang="en-US" dirty="0"/>
              <a:t> </a:t>
            </a:r>
            <a:r>
              <a:rPr lang="en-US" dirty="0" err="1"/>
              <a:t>reakcije</a:t>
            </a:r>
            <a:r>
              <a:rPr lang="en-US" dirty="0"/>
              <a:t>. </a:t>
            </a:r>
            <a:r>
              <a:rPr lang="en-US" dirty="0" err="1"/>
              <a:t>Nakon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se </a:t>
            </a:r>
            <a:r>
              <a:rPr lang="en-US" dirty="0" err="1"/>
              <a:t>utvrdi</a:t>
            </a:r>
            <a:r>
              <a:rPr lang="en-US" dirty="0"/>
              <a:t> </a:t>
            </a:r>
            <a:r>
              <a:rPr lang="en-US" dirty="0" err="1"/>
              <a:t>sigurnost</a:t>
            </a:r>
            <a:r>
              <a:rPr lang="en-US" dirty="0"/>
              <a:t> </a:t>
            </a:r>
            <a:r>
              <a:rPr lang="en-US" dirty="0" err="1"/>
              <a:t>primene</a:t>
            </a:r>
            <a:r>
              <a:rPr lang="en-US" dirty="0"/>
              <a:t>, </a:t>
            </a:r>
            <a:r>
              <a:rPr lang="en-US" dirty="0" err="1"/>
              <a:t>prelazi</a:t>
            </a:r>
            <a:r>
              <a:rPr lang="en-US" dirty="0"/>
              <a:t> se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fazu</a:t>
            </a:r>
            <a:r>
              <a:rPr lang="en-US" dirty="0"/>
              <a:t> II. Prva </a:t>
            </a:r>
            <a:r>
              <a:rPr lang="en-US" dirty="0" err="1"/>
              <a:t>faza</a:t>
            </a:r>
            <a:r>
              <a:rPr lang="en-US" dirty="0"/>
              <a:t> </a:t>
            </a:r>
            <a:r>
              <a:rPr lang="en-US" dirty="0" err="1"/>
              <a:t>dakle</a:t>
            </a:r>
            <a:r>
              <a:rPr lang="en-US" dirty="0"/>
              <a:t> </a:t>
            </a:r>
            <a:r>
              <a:rPr lang="en-US" dirty="0" err="1"/>
              <a:t>daje</a:t>
            </a:r>
            <a:r>
              <a:rPr lang="en-US" dirty="0"/>
              <a:t> </a:t>
            </a:r>
            <a:r>
              <a:rPr lang="en-US" dirty="0" err="1"/>
              <a:t>odgovor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pitanje</a:t>
            </a:r>
            <a:r>
              <a:rPr lang="en-US" dirty="0"/>
              <a:t> da li je </a:t>
            </a:r>
            <a:r>
              <a:rPr lang="en-US" dirty="0" err="1"/>
              <a:t>lek</a:t>
            </a:r>
            <a:r>
              <a:rPr lang="en-US" dirty="0"/>
              <a:t> </a:t>
            </a:r>
            <a:r>
              <a:rPr lang="en-US" dirty="0" err="1"/>
              <a:t>bezbedan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773374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CA66111-B409-49FD-A1B3-FD632D6AF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3B93B1A7-0E4B-4063-9F5F-39603ECEE5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Osnovni</a:t>
            </a:r>
            <a:r>
              <a:rPr lang="en-US" dirty="0"/>
              <a:t> </a:t>
            </a:r>
            <a:r>
              <a:rPr lang="en-US" dirty="0" err="1"/>
              <a:t>ciljevi</a:t>
            </a:r>
            <a:r>
              <a:rPr lang="en-US" dirty="0"/>
              <a:t> </a:t>
            </a:r>
            <a:r>
              <a:rPr lang="en-US" dirty="0" err="1"/>
              <a:t>kliničkih</a:t>
            </a:r>
            <a:r>
              <a:rPr lang="en-US" dirty="0"/>
              <a:t> </a:t>
            </a:r>
            <a:r>
              <a:rPr lang="en-US" dirty="0" err="1"/>
              <a:t>studija</a:t>
            </a:r>
            <a:r>
              <a:rPr lang="en-US" dirty="0"/>
              <a:t> faze I </a:t>
            </a:r>
            <a:r>
              <a:rPr lang="en-US" dirty="0" err="1"/>
              <a:t>su</a:t>
            </a:r>
            <a:r>
              <a:rPr lang="en-US" dirty="0"/>
              <a:t>:</a:t>
            </a:r>
          </a:p>
          <a:p>
            <a:endParaRPr lang="en-US" dirty="0"/>
          </a:p>
          <a:p>
            <a:r>
              <a:rPr lang="en-US" dirty="0" err="1"/>
              <a:t>Utvrditi</a:t>
            </a:r>
            <a:r>
              <a:rPr lang="en-US" dirty="0"/>
              <a:t> da </a:t>
            </a:r>
            <a:r>
              <a:rPr lang="en-US" dirty="0" err="1"/>
              <a:t>terapija</a:t>
            </a:r>
            <a:r>
              <a:rPr lang="en-US" dirty="0"/>
              <a:t> </a:t>
            </a:r>
            <a:r>
              <a:rPr lang="en-US" dirty="0" err="1"/>
              <a:t>novim</a:t>
            </a:r>
            <a:r>
              <a:rPr lang="en-US" dirty="0"/>
              <a:t> </a:t>
            </a:r>
            <a:r>
              <a:rPr lang="en-US" dirty="0" err="1"/>
              <a:t>lekom</a:t>
            </a:r>
            <a:r>
              <a:rPr lang="en-US" dirty="0"/>
              <a:t> ne </a:t>
            </a:r>
            <a:r>
              <a:rPr lang="en-US" dirty="0" err="1"/>
              <a:t>predstavlja</a:t>
            </a:r>
            <a:r>
              <a:rPr lang="en-US" dirty="0"/>
              <a:t> </a:t>
            </a:r>
            <a:r>
              <a:rPr lang="en-US" dirty="0" err="1"/>
              <a:t>značajan</a:t>
            </a:r>
            <a:r>
              <a:rPr lang="en-US" dirty="0"/>
              <a:t> </a:t>
            </a:r>
            <a:r>
              <a:rPr lang="en-US" dirty="0" err="1"/>
              <a:t>rizik</a:t>
            </a:r>
            <a:r>
              <a:rPr lang="en-US" dirty="0"/>
              <a:t> za </a:t>
            </a:r>
            <a:r>
              <a:rPr lang="en-US" dirty="0" err="1"/>
              <a:t>pacijente</a:t>
            </a:r>
            <a:endParaRPr lang="en-US" dirty="0"/>
          </a:p>
          <a:p>
            <a:r>
              <a:rPr lang="en-US" dirty="0" err="1"/>
              <a:t>Ispitivanje</a:t>
            </a:r>
            <a:r>
              <a:rPr lang="en-US" dirty="0"/>
              <a:t> da </a:t>
            </a:r>
            <a:r>
              <a:rPr lang="en-US" dirty="0" err="1"/>
              <a:t>lek</a:t>
            </a:r>
            <a:r>
              <a:rPr lang="en-US" dirty="0"/>
              <a:t>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distribuiran</a:t>
            </a:r>
            <a:r>
              <a:rPr lang="en-US" dirty="0"/>
              <a:t> do </a:t>
            </a:r>
            <a:r>
              <a:rPr lang="en-US" dirty="0" err="1"/>
              <a:t>ciljnog</a:t>
            </a:r>
            <a:r>
              <a:rPr lang="en-US" dirty="0"/>
              <a:t> </a:t>
            </a:r>
            <a:r>
              <a:rPr lang="en-US" dirty="0" err="1"/>
              <a:t>mesta</a:t>
            </a:r>
            <a:r>
              <a:rPr lang="en-US" dirty="0"/>
              <a:t> </a:t>
            </a:r>
            <a:r>
              <a:rPr lang="en-US" dirty="0" err="1"/>
              <a:t>gde</a:t>
            </a:r>
            <a:r>
              <a:rPr lang="en-US" dirty="0"/>
              <a:t> </a:t>
            </a:r>
            <a:r>
              <a:rPr lang="en-US" dirty="0" err="1"/>
              <a:t>ispoljava</a:t>
            </a:r>
            <a:r>
              <a:rPr lang="en-US" dirty="0"/>
              <a:t> </a:t>
            </a:r>
            <a:r>
              <a:rPr lang="en-US" dirty="0" err="1"/>
              <a:t>dejstvo</a:t>
            </a:r>
            <a:r>
              <a:rPr lang="en-US" dirty="0"/>
              <a:t>,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da </a:t>
            </a:r>
            <a:r>
              <a:rPr lang="en-US" dirty="0" err="1"/>
              <a:t>će</a:t>
            </a:r>
            <a:r>
              <a:rPr lang="en-US" dirty="0"/>
              <a:t> </a:t>
            </a:r>
            <a:r>
              <a:rPr lang="en-US" dirty="0" err="1"/>
              <a:t>ostati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tom </a:t>
            </a:r>
            <a:r>
              <a:rPr lang="en-US" dirty="0" err="1"/>
              <a:t>mestu</a:t>
            </a:r>
            <a:r>
              <a:rPr lang="en-US" dirty="0"/>
              <a:t> u </a:t>
            </a:r>
            <a:r>
              <a:rPr lang="en-US" dirty="0" err="1"/>
              <a:t>telu</a:t>
            </a:r>
            <a:r>
              <a:rPr lang="en-US" dirty="0"/>
              <a:t> </a:t>
            </a:r>
            <a:r>
              <a:rPr lang="en-US" dirty="0" err="1"/>
              <a:t>dovoljno</a:t>
            </a:r>
            <a:r>
              <a:rPr lang="en-US" dirty="0"/>
              <a:t> </a:t>
            </a:r>
            <a:r>
              <a:rPr lang="en-US" dirty="0" err="1"/>
              <a:t>dugo</a:t>
            </a:r>
            <a:r>
              <a:rPr lang="en-US" dirty="0"/>
              <a:t> da bi </a:t>
            </a:r>
            <a:r>
              <a:rPr lang="en-US" dirty="0" err="1"/>
              <a:t>obezbedio</a:t>
            </a:r>
            <a:r>
              <a:rPr lang="en-US" dirty="0"/>
              <a:t> </a:t>
            </a:r>
            <a:r>
              <a:rPr lang="en-US" dirty="0" err="1"/>
              <a:t>željenu</a:t>
            </a:r>
            <a:r>
              <a:rPr lang="en-US" dirty="0"/>
              <a:t> </a:t>
            </a:r>
            <a:r>
              <a:rPr lang="en-US" dirty="0" err="1"/>
              <a:t>kliničku</a:t>
            </a:r>
            <a:r>
              <a:rPr lang="en-US" dirty="0"/>
              <a:t> </a:t>
            </a:r>
            <a:r>
              <a:rPr lang="en-US" dirty="0" err="1"/>
              <a:t>korist</a:t>
            </a:r>
            <a:r>
              <a:rPr lang="en-US" dirty="0"/>
              <a:t> </a:t>
            </a:r>
          </a:p>
          <a:p>
            <a:r>
              <a:rPr lang="en-US" dirty="0" err="1"/>
              <a:t>Dobijanje</a:t>
            </a:r>
            <a:r>
              <a:rPr lang="en-US" dirty="0"/>
              <a:t> </a:t>
            </a:r>
            <a:r>
              <a:rPr lang="en-US" dirty="0" err="1"/>
              <a:t>preliminarnih</a:t>
            </a:r>
            <a:r>
              <a:rPr lang="en-US" dirty="0"/>
              <a:t> </a:t>
            </a:r>
            <a:r>
              <a:rPr lang="en-US" dirty="0" err="1"/>
              <a:t>dokaza</a:t>
            </a:r>
            <a:r>
              <a:rPr lang="en-US" dirty="0"/>
              <a:t> da </a:t>
            </a:r>
            <a:r>
              <a:rPr lang="en-US" dirty="0" err="1"/>
              <a:t>ispitivani</a:t>
            </a:r>
            <a:r>
              <a:rPr lang="en-US" dirty="0"/>
              <a:t> </a:t>
            </a:r>
            <a:r>
              <a:rPr lang="en-US" dirty="0" err="1"/>
              <a:t>lek</a:t>
            </a:r>
            <a:r>
              <a:rPr lang="en-US" dirty="0"/>
              <a:t> </a:t>
            </a:r>
            <a:r>
              <a:rPr lang="en-US" dirty="0" err="1"/>
              <a:t>obezbeđuje</a:t>
            </a:r>
            <a:r>
              <a:rPr lang="en-US" dirty="0"/>
              <a:t> </a:t>
            </a:r>
            <a:r>
              <a:rPr lang="en-US" dirty="0" err="1"/>
              <a:t>značajan</a:t>
            </a:r>
            <a:r>
              <a:rPr lang="en-US" dirty="0"/>
              <a:t> </a:t>
            </a:r>
            <a:r>
              <a:rPr lang="en-US" dirty="0" err="1"/>
              <a:t>doprinos</a:t>
            </a:r>
            <a:r>
              <a:rPr lang="en-US" dirty="0"/>
              <a:t> u </a:t>
            </a:r>
            <a:r>
              <a:rPr lang="en-US" dirty="0" err="1"/>
              <a:t>terapiji</a:t>
            </a:r>
            <a:r>
              <a:rPr lang="en-US" dirty="0"/>
              <a:t>, </a:t>
            </a:r>
            <a:r>
              <a:rPr lang="en-US" dirty="0" err="1"/>
              <a:t>odnosno</a:t>
            </a:r>
            <a:r>
              <a:rPr lang="en-US" dirty="0"/>
              <a:t> da </a:t>
            </a:r>
            <a:r>
              <a:rPr lang="en-US" dirty="0" err="1"/>
              <a:t>omogućava</a:t>
            </a:r>
            <a:r>
              <a:rPr lang="en-US" dirty="0"/>
              <a:t> </a:t>
            </a:r>
            <a:r>
              <a:rPr lang="en-US" dirty="0" err="1"/>
              <a:t>prevenciju</a:t>
            </a:r>
            <a:r>
              <a:rPr lang="en-US" dirty="0"/>
              <a:t> </a:t>
            </a:r>
            <a:r>
              <a:rPr lang="en-US" dirty="0" err="1"/>
              <a:t>određene</a:t>
            </a:r>
            <a:r>
              <a:rPr lang="en-US" dirty="0"/>
              <a:t> </a:t>
            </a:r>
            <a:r>
              <a:rPr lang="en-US" dirty="0" err="1"/>
              <a:t>bolesti</a:t>
            </a:r>
            <a:r>
              <a:rPr lang="en-US" dirty="0"/>
              <a:t>,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stanja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670761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46C1A21-E9F4-427A-A94B-A2660C489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FCED3D6B-E2BA-49E1-A036-EB81A9C685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/>
              <a:t>Faza</a:t>
            </a:r>
            <a:r>
              <a:rPr lang="en-US" dirty="0"/>
              <a:t> II je deo u </a:t>
            </a:r>
            <a:r>
              <a:rPr lang="en-US" dirty="0" err="1"/>
              <a:t>kojem</a:t>
            </a:r>
            <a:r>
              <a:rPr lang="en-US" dirty="0"/>
              <a:t> se </a:t>
            </a:r>
            <a:r>
              <a:rPr lang="en-US" dirty="0" err="1"/>
              <a:t>ispituje</a:t>
            </a:r>
            <a:r>
              <a:rPr lang="en-US" dirty="0"/>
              <a:t> </a:t>
            </a:r>
            <a:r>
              <a:rPr lang="en-US" dirty="0" err="1"/>
              <a:t>delotvornost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sigurnost</a:t>
            </a:r>
            <a:r>
              <a:rPr lang="en-US" dirty="0"/>
              <a:t> </a:t>
            </a:r>
            <a:r>
              <a:rPr lang="en-US" dirty="0" err="1"/>
              <a:t>leka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većeg</a:t>
            </a:r>
            <a:r>
              <a:rPr lang="en-US" dirty="0"/>
              <a:t> </a:t>
            </a:r>
            <a:r>
              <a:rPr lang="en-US" dirty="0" err="1"/>
              <a:t>broja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boluju</a:t>
            </a:r>
            <a:r>
              <a:rPr lang="en-US" dirty="0"/>
              <a:t> od </a:t>
            </a:r>
            <a:r>
              <a:rPr lang="en-US" dirty="0" err="1"/>
              <a:t>određene</a:t>
            </a:r>
            <a:r>
              <a:rPr lang="en-US" dirty="0"/>
              <a:t> </a:t>
            </a:r>
            <a:r>
              <a:rPr lang="en-US" dirty="0" err="1"/>
              <a:t>bolesti</a:t>
            </a:r>
            <a:r>
              <a:rPr lang="en-US" dirty="0"/>
              <a:t>. </a:t>
            </a:r>
            <a:r>
              <a:rPr lang="en-US" dirty="0" err="1"/>
              <a:t>Tokom</a:t>
            </a:r>
            <a:r>
              <a:rPr lang="en-US" dirty="0"/>
              <a:t> </a:t>
            </a:r>
            <a:r>
              <a:rPr lang="en-US" dirty="0" err="1"/>
              <a:t>ove</a:t>
            </a:r>
            <a:r>
              <a:rPr lang="en-US" dirty="0"/>
              <a:t> faze, </a:t>
            </a:r>
            <a:r>
              <a:rPr lang="en-US" dirty="0" err="1"/>
              <a:t>glavni</a:t>
            </a:r>
            <a:r>
              <a:rPr lang="en-US" dirty="0"/>
              <a:t> </a:t>
            </a:r>
            <a:r>
              <a:rPr lang="en-US" dirty="0" err="1"/>
              <a:t>zadatak</a:t>
            </a:r>
            <a:r>
              <a:rPr lang="en-US" dirty="0"/>
              <a:t> je </a:t>
            </a:r>
            <a:r>
              <a:rPr lang="en-US" dirty="0" err="1"/>
              <a:t>određivanje</a:t>
            </a:r>
            <a:r>
              <a:rPr lang="en-US" dirty="0"/>
              <a:t> </a:t>
            </a:r>
            <a:r>
              <a:rPr lang="en-US" dirty="0" err="1"/>
              <a:t>terapijske</a:t>
            </a:r>
            <a:r>
              <a:rPr lang="en-US" dirty="0"/>
              <a:t> doze </a:t>
            </a:r>
            <a:r>
              <a:rPr lang="en-US" dirty="0" err="1"/>
              <a:t>leka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se </a:t>
            </a:r>
            <a:r>
              <a:rPr lang="en-US" dirty="0" err="1"/>
              <a:t>ispituje</a:t>
            </a:r>
            <a:r>
              <a:rPr lang="en-US" dirty="0"/>
              <a:t>. </a:t>
            </a:r>
            <a:r>
              <a:rPr lang="en-US" dirty="0" err="1"/>
              <a:t>Ako</a:t>
            </a:r>
            <a:r>
              <a:rPr lang="en-US" dirty="0"/>
              <a:t> ova </a:t>
            </a:r>
            <a:r>
              <a:rPr lang="en-US" dirty="0" err="1"/>
              <a:t>faza</a:t>
            </a:r>
            <a:r>
              <a:rPr lang="en-US" dirty="0"/>
              <a:t> </a:t>
            </a:r>
            <a:r>
              <a:rPr lang="en-US" dirty="0" err="1"/>
              <a:t>pokaže</a:t>
            </a:r>
            <a:r>
              <a:rPr lang="en-US" dirty="0"/>
              <a:t> da </a:t>
            </a:r>
            <a:r>
              <a:rPr lang="en-US" dirty="0" err="1"/>
              <a:t>ispitivani</a:t>
            </a:r>
            <a:r>
              <a:rPr lang="en-US" dirty="0"/>
              <a:t> </a:t>
            </a:r>
            <a:r>
              <a:rPr lang="en-US" dirty="0" err="1"/>
              <a:t>lek</a:t>
            </a:r>
            <a:r>
              <a:rPr lang="en-US" dirty="0"/>
              <a:t> </a:t>
            </a:r>
            <a:r>
              <a:rPr lang="en-US" dirty="0" err="1"/>
              <a:t>ima</a:t>
            </a:r>
            <a:r>
              <a:rPr lang="en-US" dirty="0"/>
              <a:t> </a:t>
            </a:r>
            <a:r>
              <a:rPr lang="en-US" dirty="0" err="1"/>
              <a:t>odgovarajuću</a:t>
            </a:r>
            <a:r>
              <a:rPr lang="en-US" dirty="0"/>
              <a:t> </a:t>
            </a:r>
            <a:r>
              <a:rPr lang="en-US" dirty="0" err="1"/>
              <a:t>delotvornost</a:t>
            </a:r>
            <a:r>
              <a:rPr lang="en-US" dirty="0"/>
              <a:t>, ide se u </a:t>
            </a:r>
            <a:r>
              <a:rPr lang="en-US" dirty="0" err="1"/>
              <a:t>fazu</a:t>
            </a:r>
            <a:r>
              <a:rPr lang="en-US" dirty="0"/>
              <a:t> III. Ova </a:t>
            </a:r>
            <a:r>
              <a:rPr lang="en-US" dirty="0" err="1"/>
              <a:t>faza</a:t>
            </a:r>
            <a:r>
              <a:rPr lang="en-US" dirty="0"/>
              <a:t> </a:t>
            </a:r>
            <a:r>
              <a:rPr lang="en-US" dirty="0" err="1"/>
              <a:t>daje</a:t>
            </a:r>
            <a:r>
              <a:rPr lang="en-US" dirty="0"/>
              <a:t> </a:t>
            </a:r>
            <a:r>
              <a:rPr lang="en-US" dirty="0" err="1"/>
              <a:t>odgovor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pitanje</a:t>
            </a:r>
            <a:r>
              <a:rPr lang="en-US" dirty="0"/>
              <a:t> da li </a:t>
            </a:r>
            <a:r>
              <a:rPr lang="en-US" dirty="0" err="1"/>
              <a:t>lek</a:t>
            </a:r>
            <a:r>
              <a:rPr lang="en-US" dirty="0"/>
              <a:t> </a:t>
            </a:r>
            <a:r>
              <a:rPr lang="en-US" dirty="0" err="1"/>
              <a:t>ima</a:t>
            </a:r>
            <a:r>
              <a:rPr lang="en-US" dirty="0"/>
              <a:t> </a:t>
            </a:r>
            <a:r>
              <a:rPr lang="en-US" dirty="0" err="1"/>
              <a:t>efekta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233915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A77A61-D28D-4A6D-91AC-F48ADB0B3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6D25368B-E59C-4599-B37E-352F67D38D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Cilj</a:t>
            </a:r>
            <a:r>
              <a:rPr lang="en-US" dirty="0"/>
              <a:t> </a:t>
            </a:r>
            <a:r>
              <a:rPr lang="en-US" dirty="0" err="1"/>
              <a:t>sprovođenja</a:t>
            </a:r>
            <a:r>
              <a:rPr lang="en-US" dirty="0"/>
              <a:t> </a:t>
            </a:r>
            <a:r>
              <a:rPr lang="en-US" dirty="0" err="1"/>
              <a:t>ove</a:t>
            </a:r>
            <a:r>
              <a:rPr lang="en-US" dirty="0"/>
              <a:t> faze </a:t>
            </a:r>
            <a:r>
              <a:rPr lang="en-US" dirty="0" err="1"/>
              <a:t>studija</a:t>
            </a:r>
            <a:r>
              <a:rPr lang="en-US" dirty="0"/>
              <a:t> je:</a:t>
            </a:r>
          </a:p>
          <a:p>
            <a:endParaRPr lang="en-US" dirty="0"/>
          </a:p>
          <a:p>
            <a:r>
              <a:rPr lang="en-US" dirty="0" err="1"/>
              <a:t>Ispitivanje</a:t>
            </a:r>
            <a:r>
              <a:rPr lang="en-US" dirty="0"/>
              <a:t> </a:t>
            </a:r>
            <a:r>
              <a:rPr lang="en-US" dirty="0" err="1"/>
              <a:t>efikasnosti</a:t>
            </a:r>
            <a:r>
              <a:rPr lang="en-US" dirty="0"/>
              <a:t> u </a:t>
            </a:r>
            <a:r>
              <a:rPr lang="en-US" dirty="0" err="1"/>
              <a:t>ciljnoj</a:t>
            </a:r>
            <a:r>
              <a:rPr lang="en-US" dirty="0"/>
              <a:t> </a:t>
            </a:r>
            <a:r>
              <a:rPr lang="en-US" dirty="0" err="1"/>
              <a:t>populaciji</a:t>
            </a:r>
            <a:r>
              <a:rPr lang="en-US" dirty="0"/>
              <a:t> </a:t>
            </a:r>
            <a:r>
              <a:rPr lang="en-US" dirty="0" err="1"/>
              <a:t>pacijenata</a:t>
            </a:r>
            <a:endParaRPr lang="en-US" dirty="0"/>
          </a:p>
          <a:p>
            <a:r>
              <a:rPr lang="en-US" dirty="0" err="1"/>
              <a:t>Procena</a:t>
            </a:r>
            <a:r>
              <a:rPr lang="en-US" dirty="0"/>
              <a:t> </a:t>
            </a:r>
            <a:r>
              <a:rPr lang="en-US" dirty="0" err="1"/>
              <a:t>efikasnosti</a:t>
            </a:r>
            <a:r>
              <a:rPr lang="en-US" dirty="0"/>
              <a:t> u </a:t>
            </a:r>
            <a:r>
              <a:rPr lang="en-US" dirty="0" err="1"/>
              <a:t>obezbeđivanju</a:t>
            </a:r>
            <a:r>
              <a:rPr lang="en-US" dirty="0"/>
              <a:t> </a:t>
            </a:r>
            <a:r>
              <a:rPr lang="en-US" dirty="0" err="1"/>
              <a:t>prevencije</a:t>
            </a:r>
            <a:r>
              <a:rPr lang="en-US" dirty="0"/>
              <a:t> </a:t>
            </a:r>
            <a:r>
              <a:rPr lang="en-US" dirty="0" err="1"/>
              <a:t>određene</a:t>
            </a:r>
            <a:r>
              <a:rPr lang="en-US" dirty="0"/>
              <a:t> </a:t>
            </a:r>
            <a:r>
              <a:rPr lang="en-US" dirty="0" err="1"/>
              <a:t>bolesti</a:t>
            </a:r>
            <a:r>
              <a:rPr lang="en-US" dirty="0"/>
              <a:t> (</a:t>
            </a:r>
            <a:r>
              <a:rPr lang="en-US" dirty="0" err="1"/>
              <a:t>ukoliko</a:t>
            </a:r>
            <a:r>
              <a:rPr lang="en-US" dirty="0"/>
              <a:t> </a:t>
            </a:r>
            <a:r>
              <a:rPr lang="en-US" dirty="0" err="1"/>
              <a:t>dobrovoljci</a:t>
            </a:r>
            <a:r>
              <a:rPr lang="en-US" dirty="0"/>
              <a:t> </a:t>
            </a:r>
            <a:r>
              <a:rPr lang="en-US" dirty="0" err="1"/>
              <a:t>već</a:t>
            </a:r>
            <a:r>
              <a:rPr lang="en-US" dirty="0"/>
              <a:t> </a:t>
            </a:r>
            <a:r>
              <a:rPr lang="en-US" dirty="0" err="1"/>
              <a:t>nemaju</a:t>
            </a:r>
            <a:r>
              <a:rPr lang="en-US" dirty="0"/>
              <a:t> </a:t>
            </a:r>
            <a:r>
              <a:rPr lang="en-US" dirty="0" err="1"/>
              <a:t>dijagnozu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bolesti</a:t>
            </a:r>
            <a:r>
              <a:rPr lang="en-US" dirty="0"/>
              <a:t>)</a:t>
            </a:r>
          </a:p>
          <a:p>
            <a:r>
              <a:rPr lang="en-US" dirty="0" err="1"/>
              <a:t>Određivanje</a:t>
            </a:r>
            <a:r>
              <a:rPr lang="en-US" dirty="0"/>
              <a:t> </a:t>
            </a:r>
            <a:r>
              <a:rPr lang="en-US" dirty="0" err="1"/>
              <a:t>optimalnog</a:t>
            </a:r>
            <a:r>
              <a:rPr lang="en-US" dirty="0"/>
              <a:t> </a:t>
            </a:r>
            <a:r>
              <a:rPr lang="en-US" dirty="0" err="1"/>
              <a:t>režima</a:t>
            </a:r>
            <a:r>
              <a:rPr lang="en-US" dirty="0"/>
              <a:t> </a:t>
            </a:r>
            <a:r>
              <a:rPr lang="en-US" dirty="0" err="1"/>
              <a:t>doziranja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3832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C4C163C-794A-4B86-B4A8-E87FB4561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0192A297-4476-4DC3-9296-0740138BCB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/>
              <a:t>Faza</a:t>
            </a:r>
            <a:r>
              <a:rPr lang="en-US" dirty="0"/>
              <a:t> III </a:t>
            </a:r>
            <a:r>
              <a:rPr lang="en-US" dirty="0" err="1"/>
              <a:t>uključuje</a:t>
            </a:r>
            <a:r>
              <a:rPr lang="en-US" dirty="0"/>
              <a:t> </a:t>
            </a:r>
            <a:r>
              <a:rPr lang="en-US" dirty="0" err="1"/>
              <a:t>veliki</a:t>
            </a:r>
            <a:r>
              <a:rPr lang="en-US" dirty="0"/>
              <a:t> </a:t>
            </a:r>
            <a:r>
              <a:rPr lang="en-US" dirty="0" err="1"/>
              <a:t>broj</a:t>
            </a:r>
            <a:r>
              <a:rPr lang="en-US" dirty="0"/>
              <a:t> </a:t>
            </a:r>
            <a:r>
              <a:rPr lang="en-US" dirty="0" err="1"/>
              <a:t>pacijenata</a:t>
            </a:r>
            <a:r>
              <a:rPr lang="en-US" dirty="0"/>
              <a:t> (</a:t>
            </a:r>
            <a:r>
              <a:rPr lang="en-US" dirty="0" err="1"/>
              <a:t>nekad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preko</a:t>
            </a:r>
            <a:r>
              <a:rPr lang="en-US" dirty="0"/>
              <a:t> 1000) u </a:t>
            </a:r>
            <a:r>
              <a:rPr lang="en-US" dirty="0" err="1"/>
              <a:t>brojnim</a:t>
            </a:r>
            <a:r>
              <a:rPr lang="en-US" dirty="0"/>
              <a:t> </a:t>
            </a:r>
            <a:r>
              <a:rPr lang="en-US" dirty="0" err="1"/>
              <a:t>zdravstvenim</a:t>
            </a:r>
            <a:r>
              <a:rPr lang="en-US" dirty="0"/>
              <a:t> </a:t>
            </a:r>
            <a:r>
              <a:rPr lang="en-US" dirty="0" err="1"/>
              <a:t>centrima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zemljama</a:t>
            </a:r>
            <a:r>
              <a:rPr lang="en-US" dirty="0"/>
              <a:t> </a:t>
            </a:r>
            <a:r>
              <a:rPr lang="en-US" dirty="0" err="1"/>
              <a:t>širom</a:t>
            </a:r>
            <a:r>
              <a:rPr lang="en-US" dirty="0"/>
              <a:t> </a:t>
            </a:r>
            <a:r>
              <a:rPr lang="en-US" dirty="0" err="1"/>
              <a:t>sveta</a:t>
            </a:r>
            <a:r>
              <a:rPr lang="en-US" dirty="0"/>
              <a:t>. </a:t>
            </a:r>
            <a:r>
              <a:rPr lang="en-US" dirty="0" err="1"/>
              <a:t>Cilj</a:t>
            </a:r>
            <a:r>
              <a:rPr lang="en-US" dirty="0"/>
              <a:t> je da se </a:t>
            </a:r>
            <a:r>
              <a:rPr lang="en-US" dirty="0" err="1"/>
              <a:t>ponovo</a:t>
            </a:r>
            <a:r>
              <a:rPr lang="en-US" dirty="0"/>
              <a:t> </a:t>
            </a:r>
            <a:r>
              <a:rPr lang="en-US" dirty="0" err="1"/>
              <a:t>proceni</a:t>
            </a:r>
            <a:r>
              <a:rPr lang="en-US" dirty="0"/>
              <a:t> </a:t>
            </a:r>
            <a:r>
              <a:rPr lang="en-US" dirty="0" err="1"/>
              <a:t>delotvornost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bezbednost</a:t>
            </a:r>
            <a:r>
              <a:rPr lang="en-US" dirty="0"/>
              <a:t> </a:t>
            </a:r>
            <a:r>
              <a:rPr lang="en-US" dirty="0" err="1"/>
              <a:t>novog</a:t>
            </a:r>
            <a:r>
              <a:rPr lang="en-US" dirty="0"/>
              <a:t> </a:t>
            </a:r>
            <a:r>
              <a:rPr lang="en-US" dirty="0" err="1"/>
              <a:t>leka</a:t>
            </a:r>
            <a:r>
              <a:rPr lang="en-US" dirty="0"/>
              <a:t>,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dokazivanje</a:t>
            </a:r>
            <a:r>
              <a:rPr lang="en-US" dirty="0"/>
              <a:t> </a:t>
            </a:r>
            <a:r>
              <a:rPr lang="en-US" dirty="0" err="1"/>
              <a:t>prednosti</a:t>
            </a:r>
            <a:r>
              <a:rPr lang="en-US" dirty="0"/>
              <a:t> u </a:t>
            </a:r>
            <a:r>
              <a:rPr lang="en-US" dirty="0" err="1"/>
              <a:t>odnosu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postojeće</a:t>
            </a:r>
            <a:r>
              <a:rPr lang="en-US" dirty="0"/>
              <a:t> </a:t>
            </a:r>
            <a:r>
              <a:rPr lang="en-US" dirty="0" err="1"/>
              <a:t>lečenje</a:t>
            </a:r>
            <a:r>
              <a:rPr lang="en-US" dirty="0"/>
              <a:t>. </a:t>
            </a:r>
            <a:r>
              <a:rPr lang="en-US" dirty="0" err="1"/>
              <a:t>Ako</a:t>
            </a:r>
            <a:r>
              <a:rPr lang="en-US" dirty="0"/>
              <a:t> </a:t>
            </a:r>
            <a:r>
              <a:rPr lang="en-US" dirty="0" err="1"/>
              <a:t>dobijeni</a:t>
            </a:r>
            <a:r>
              <a:rPr lang="en-US" dirty="0"/>
              <a:t> </a:t>
            </a:r>
            <a:r>
              <a:rPr lang="en-US" dirty="0" err="1"/>
              <a:t>podaci</a:t>
            </a:r>
            <a:r>
              <a:rPr lang="en-US" dirty="0"/>
              <a:t> u </a:t>
            </a:r>
            <a:r>
              <a:rPr lang="en-US" dirty="0" err="1"/>
              <a:t>ovoj</a:t>
            </a:r>
            <a:r>
              <a:rPr lang="en-US" dirty="0"/>
              <a:t> </a:t>
            </a:r>
            <a:r>
              <a:rPr lang="en-US" dirty="0" err="1"/>
              <a:t>fazi</a:t>
            </a:r>
            <a:r>
              <a:rPr lang="en-US" dirty="0"/>
              <a:t> </a:t>
            </a:r>
            <a:r>
              <a:rPr lang="en-US" dirty="0" err="1"/>
              <a:t>pokažu</a:t>
            </a:r>
            <a:r>
              <a:rPr lang="en-US" dirty="0"/>
              <a:t> </a:t>
            </a:r>
            <a:r>
              <a:rPr lang="en-US" dirty="0" err="1"/>
              <a:t>pozitivan</a:t>
            </a:r>
            <a:r>
              <a:rPr lang="en-US" dirty="0"/>
              <a:t> </a:t>
            </a:r>
            <a:r>
              <a:rPr lang="en-US" dirty="0" err="1"/>
              <a:t>rezultat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daju</a:t>
            </a:r>
            <a:r>
              <a:rPr lang="en-US" dirty="0"/>
              <a:t> </a:t>
            </a:r>
            <a:r>
              <a:rPr lang="en-US" dirty="0" err="1"/>
              <a:t>odgovarajuću</a:t>
            </a:r>
            <a:r>
              <a:rPr lang="en-US" dirty="0"/>
              <a:t> </a:t>
            </a:r>
            <a:r>
              <a:rPr lang="en-US" dirty="0" err="1"/>
              <a:t>delotvornost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bezbednost</a:t>
            </a:r>
            <a:r>
              <a:rPr lang="en-US" dirty="0"/>
              <a:t> </a:t>
            </a:r>
            <a:r>
              <a:rPr lang="en-US" dirty="0" err="1"/>
              <a:t>primene</a:t>
            </a:r>
            <a:r>
              <a:rPr lang="en-US" dirty="0"/>
              <a:t>, </a:t>
            </a:r>
            <a:r>
              <a:rPr lang="en-US" dirty="0" err="1"/>
              <a:t>lek</a:t>
            </a:r>
            <a:r>
              <a:rPr lang="en-US" dirty="0"/>
              <a:t> se </a:t>
            </a:r>
            <a:r>
              <a:rPr lang="en-US" dirty="0" err="1"/>
              <a:t>odobrava</a:t>
            </a:r>
            <a:r>
              <a:rPr lang="en-US" dirty="0"/>
              <a:t> za </a:t>
            </a:r>
            <a:r>
              <a:rPr lang="en-US" dirty="0" err="1"/>
              <a:t>plasiranje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tržište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široku</a:t>
            </a:r>
            <a:r>
              <a:rPr lang="en-US" dirty="0"/>
              <a:t> </a:t>
            </a:r>
            <a:r>
              <a:rPr lang="en-US" dirty="0" err="1"/>
              <a:t>upotrebu</a:t>
            </a:r>
            <a:r>
              <a:rPr lang="en-US" dirty="0"/>
              <a:t>. Ova </a:t>
            </a:r>
            <a:r>
              <a:rPr lang="en-US" dirty="0" err="1"/>
              <a:t>faza</a:t>
            </a:r>
            <a:r>
              <a:rPr lang="en-US" dirty="0"/>
              <a:t> </a:t>
            </a:r>
            <a:r>
              <a:rPr lang="en-US" dirty="0" err="1"/>
              <a:t>daje</a:t>
            </a:r>
            <a:r>
              <a:rPr lang="en-US" dirty="0"/>
              <a:t> </a:t>
            </a:r>
            <a:r>
              <a:rPr lang="en-US" dirty="0" err="1"/>
              <a:t>odgovor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pitanje</a:t>
            </a:r>
            <a:r>
              <a:rPr lang="en-US" dirty="0"/>
              <a:t> da li je </a:t>
            </a:r>
            <a:r>
              <a:rPr lang="en-US" dirty="0" err="1"/>
              <a:t>lek</a:t>
            </a:r>
            <a:r>
              <a:rPr lang="en-US" dirty="0"/>
              <a:t> </a:t>
            </a:r>
            <a:r>
              <a:rPr lang="en-US" dirty="0" err="1"/>
              <a:t>bolji</a:t>
            </a:r>
            <a:r>
              <a:rPr lang="en-US" dirty="0"/>
              <a:t> od </a:t>
            </a:r>
            <a:r>
              <a:rPr lang="en-US" dirty="0" err="1"/>
              <a:t>standardne</a:t>
            </a:r>
            <a:r>
              <a:rPr lang="en-US" dirty="0"/>
              <a:t> </a:t>
            </a:r>
            <a:r>
              <a:rPr lang="en-US" dirty="0" err="1"/>
              <a:t>terapije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977832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2FACA8F-4503-4062-AA68-BE87F6F33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33EA18AD-C6A9-456D-BFA9-2F05C080B1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/>
              <a:t>Osnovni</a:t>
            </a:r>
            <a:r>
              <a:rPr lang="en-US" dirty="0"/>
              <a:t> </a:t>
            </a:r>
            <a:r>
              <a:rPr lang="en-US" dirty="0" err="1"/>
              <a:t>ciljevi</a:t>
            </a:r>
            <a:r>
              <a:rPr lang="en-US" dirty="0"/>
              <a:t> faze III </a:t>
            </a:r>
            <a:r>
              <a:rPr lang="en-US" dirty="0" err="1"/>
              <a:t>kliničkih</a:t>
            </a:r>
            <a:r>
              <a:rPr lang="en-US" dirty="0"/>
              <a:t> </a:t>
            </a:r>
            <a:r>
              <a:rPr lang="en-US" dirty="0" err="1"/>
              <a:t>studija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:</a:t>
            </a:r>
          </a:p>
          <a:p>
            <a:endParaRPr lang="en-US" dirty="0"/>
          </a:p>
          <a:p>
            <a:r>
              <a:rPr lang="en-US" dirty="0" err="1"/>
              <a:t>Dokazati</a:t>
            </a:r>
            <a:r>
              <a:rPr lang="en-US" dirty="0"/>
              <a:t> </a:t>
            </a:r>
            <a:r>
              <a:rPr lang="en-US" dirty="0" err="1"/>
              <a:t>efikasnost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bezbednost</a:t>
            </a:r>
            <a:r>
              <a:rPr lang="en-US" dirty="0"/>
              <a:t> </a:t>
            </a:r>
            <a:r>
              <a:rPr lang="en-US" dirty="0" err="1"/>
              <a:t>novog</a:t>
            </a:r>
            <a:r>
              <a:rPr lang="en-US" dirty="0"/>
              <a:t> </a:t>
            </a:r>
            <a:r>
              <a:rPr lang="en-US" dirty="0" err="1"/>
              <a:t>leka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vakcine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tipičnih</a:t>
            </a:r>
            <a:r>
              <a:rPr lang="en-US" dirty="0"/>
              <a:t> </a:t>
            </a:r>
            <a:r>
              <a:rPr lang="en-US" dirty="0" err="1"/>
              <a:t>bolesnika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će</a:t>
            </a:r>
            <a:r>
              <a:rPr lang="en-US" dirty="0"/>
              <a:t> </a:t>
            </a:r>
            <a:r>
              <a:rPr lang="en-US" dirty="0" err="1"/>
              <a:t>verovatno</a:t>
            </a:r>
            <a:r>
              <a:rPr lang="en-US" dirty="0"/>
              <a:t> </a:t>
            </a:r>
            <a:r>
              <a:rPr lang="en-US" dirty="0" err="1"/>
              <a:t>koristiti</a:t>
            </a:r>
            <a:r>
              <a:rPr lang="en-US" dirty="0"/>
              <a:t> </a:t>
            </a:r>
            <a:r>
              <a:rPr lang="en-US" dirty="0" err="1"/>
              <a:t>lek</a:t>
            </a:r>
            <a:endParaRPr lang="en-US" dirty="0"/>
          </a:p>
          <a:p>
            <a:r>
              <a:rPr lang="en-US" dirty="0" err="1"/>
              <a:t>Potvrditi</a:t>
            </a:r>
            <a:r>
              <a:rPr lang="en-US" dirty="0"/>
              <a:t> </a:t>
            </a:r>
            <a:r>
              <a:rPr lang="en-US" dirty="0" err="1"/>
              <a:t>optimalan</a:t>
            </a:r>
            <a:r>
              <a:rPr lang="en-US" dirty="0"/>
              <a:t> </a:t>
            </a:r>
            <a:r>
              <a:rPr lang="en-US" dirty="0" err="1"/>
              <a:t>režim</a:t>
            </a:r>
            <a:r>
              <a:rPr lang="en-US" dirty="0"/>
              <a:t> </a:t>
            </a:r>
            <a:r>
              <a:rPr lang="en-US" dirty="0" err="1"/>
              <a:t>doziranja</a:t>
            </a:r>
            <a:r>
              <a:rPr lang="en-US" dirty="0"/>
              <a:t> </a:t>
            </a:r>
            <a:r>
              <a:rPr lang="en-US" dirty="0" err="1"/>
              <a:t>leka</a:t>
            </a:r>
            <a:endParaRPr lang="en-US" dirty="0"/>
          </a:p>
          <a:p>
            <a:r>
              <a:rPr lang="en-US" dirty="0" err="1"/>
              <a:t>Identifikovati</a:t>
            </a:r>
            <a:r>
              <a:rPr lang="en-US" dirty="0"/>
              <a:t> </a:t>
            </a:r>
            <a:r>
              <a:rPr lang="en-US" dirty="0" err="1"/>
              <a:t>neželjena</a:t>
            </a:r>
            <a:r>
              <a:rPr lang="en-US" dirty="0"/>
              <a:t> </a:t>
            </a:r>
            <a:r>
              <a:rPr lang="en-US" dirty="0" err="1"/>
              <a:t>dejstva</a:t>
            </a:r>
            <a:r>
              <a:rPr lang="en-US" dirty="0"/>
              <a:t>,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stanja</a:t>
            </a:r>
            <a:r>
              <a:rPr lang="en-US" dirty="0"/>
              <a:t> u </a:t>
            </a:r>
            <a:r>
              <a:rPr lang="en-US" dirty="0" err="1"/>
              <a:t>kojima</a:t>
            </a:r>
            <a:r>
              <a:rPr lang="en-US" dirty="0"/>
              <a:t> </a:t>
            </a:r>
            <a:r>
              <a:rPr lang="en-US" dirty="0" err="1"/>
              <a:t>lek</a:t>
            </a:r>
            <a:r>
              <a:rPr lang="en-US" dirty="0"/>
              <a:t> ne </a:t>
            </a:r>
            <a:r>
              <a:rPr lang="en-US" dirty="0" err="1"/>
              <a:t>sme</a:t>
            </a:r>
            <a:r>
              <a:rPr lang="en-US" dirty="0"/>
              <a:t> da se </a:t>
            </a:r>
            <a:r>
              <a:rPr lang="en-US" dirty="0" err="1"/>
              <a:t>primenjuje</a:t>
            </a:r>
            <a:r>
              <a:rPr lang="en-US" dirty="0"/>
              <a:t> </a:t>
            </a:r>
            <a:r>
              <a:rPr lang="en-US" dirty="0" err="1"/>
              <a:t>pacijentima</a:t>
            </a:r>
            <a:r>
              <a:rPr lang="en-US" dirty="0"/>
              <a:t> (ova </a:t>
            </a:r>
            <a:r>
              <a:rPr lang="en-US" dirty="0" err="1"/>
              <a:t>stanja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poznata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 „</a:t>
            </a:r>
            <a:r>
              <a:rPr lang="en-US" dirty="0" err="1"/>
              <a:t>kontraindikacije</a:t>
            </a:r>
            <a:r>
              <a:rPr lang="en-US" dirty="0"/>
              <a:t>)</a:t>
            </a:r>
          </a:p>
          <a:p>
            <a:r>
              <a:rPr lang="en-US" dirty="0" err="1"/>
              <a:t>Jasno</a:t>
            </a:r>
            <a:r>
              <a:rPr lang="en-US" dirty="0"/>
              <a:t> </a:t>
            </a:r>
            <a:r>
              <a:rPr lang="en-US" dirty="0" err="1"/>
              <a:t>sagledati</a:t>
            </a:r>
            <a:r>
              <a:rPr lang="en-US" dirty="0"/>
              <a:t> </a:t>
            </a:r>
            <a:r>
              <a:rPr lang="en-US" dirty="0" err="1"/>
              <a:t>kliničku</a:t>
            </a:r>
            <a:r>
              <a:rPr lang="en-US" dirty="0"/>
              <a:t> </a:t>
            </a:r>
            <a:r>
              <a:rPr lang="en-US" dirty="0" err="1"/>
              <a:t>vrednost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efikasnost</a:t>
            </a:r>
            <a:r>
              <a:rPr lang="en-US" dirty="0"/>
              <a:t> </a:t>
            </a:r>
            <a:r>
              <a:rPr lang="en-US" dirty="0" err="1"/>
              <a:t>leka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vakcine</a:t>
            </a:r>
            <a:r>
              <a:rPr lang="en-US" dirty="0"/>
              <a:t> u </a:t>
            </a:r>
            <a:r>
              <a:rPr lang="en-US" dirty="0" err="1"/>
              <a:t>odnosu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poznate</a:t>
            </a:r>
            <a:r>
              <a:rPr lang="en-US" dirty="0"/>
              <a:t>/</a:t>
            </a:r>
            <a:r>
              <a:rPr lang="en-US" dirty="0" err="1"/>
              <a:t>identifikovane</a:t>
            </a:r>
            <a:r>
              <a:rPr lang="en-US" dirty="0"/>
              <a:t> </a:t>
            </a:r>
            <a:r>
              <a:rPr lang="en-US" dirty="0" err="1"/>
              <a:t>rizike</a:t>
            </a:r>
            <a:endParaRPr lang="en-US" dirty="0"/>
          </a:p>
          <a:p>
            <a:r>
              <a:rPr lang="en-US" dirty="0" err="1"/>
              <a:t>Uporediti</a:t>
            </a:r>
            <a:r>
              <a:rPr lang="en-US" dirty="0"/>
              <a:t> </a:t>
            </a:r>
            <a:r>
              <a:rPr lang="en-US" dirty="0" err="1"/>
              <a:t>rezultate</a:t>
            </a:r>
            <a:r>
              <a:rPr lang="en-US" dirty="0"/>
              <a:t> u </a:t>
            </a:r>
            <a:r>
              <a:rPr lang="en-US" dirty="0" err="1"/>
              <a:t>odnosu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druge</a:t>
            </a:r>
            <a:r>
              <a:rPr lang="en-US" dirty="0"/>
              <a:t> </a:t>
            </a:r>
            <a:r>
              <a:rPr lang="en-US" dirty="0" err="1"/>
              <a:t>dostupne</a:t>
            </a:r>
            <a:r>
              <a:rPr lang="en-US" dirty="0"/>
              <a:t> </a:t>
            </a:r>
            <a:r>
              <a:rPr lang="en-US" dirty="0" err="1"/>
              <a:t>terapijske</a:t>
            </a:r>
            <a:r>
              <a:rPr lang="en-US" dirty="0"/>
              <a:t> </a:t>
            </a:r>
            <a:r>
              <a:rPr lang="en-US" dirty="0" err="1"/>
              <a:t>pristupe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032379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73F0A53-67F0-4044-AAF4-AD3CA020C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E24CFA3B-2251-41DF-A6DB-6C1952189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Faza</a:t>
            </a:r>
            <a:r>
              <a:rPr lang="en-US" dirty="0"/>
              <a:t> IV se </a:t>
            </a:r>
            <a:r>
              <a:rPr lang="en-US" dirty="0" err="1"/>
              <a:t>sprovodi</a:t>
            </a:r>
            <a:r>
              <a:rPr lang="en-US" dirty="0"/>
              <a:t> </a:t>
            </a:r>
            <a:r>
              <a:rPr lang="en-US" dirty="0" err="1"/>
              <a:t>tek</a:t>
            </a:r>
            <a:r>
              <a:rPr lang="en-US" dirty="0"/>
              <a:t> </a:t>
            </a:r>
            <a:r>
              <a:rPr lang="en-US" dirty="0" err="1"/>
              <a:t>kada</a:t>
            </a:r>
            <a:r>
              <a:rPr lang="en-US" dirty="0"/>
              <a:t> </a:t>
            </a:r>
            <a:r>
              <a:rPr lang="en-US" dirty="0" err="1"/>
              <a:t>lek</a:t>
            </a:r>
            <a:r>
              <a:rPr lang="en-US" dirty="0"/>
              <a:t> </a:t>
            </a:r>
            <a:r>
              <a:rPr lang="en-US" dirty="0" err="1"/>
              <a:t>dobije</a:t>
            </a:r>
            <a:r>
              <a:rPr lang="en-US" dirty="0"/>
              <a:t> </a:t>
            </a:r>
            <a:r>
              <a:rPr lang="en-US" dirty="0" err="1"/>
              <a:t>dozvolu</a:t>
            </a:r>
            <a:r>
              <a:rPr lang="en-US" dirty="0"/>
              <a:t> za </a:t>
            </a:r>
            <a:r>
              <a:rPr lang="en-US" dirty="0" err="1"/>
              <a:t>upotrebu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kada</a:t>
            </a:r>
            <a:r>
              <a:rPr lang="en-US" dirty="0"/>
              <a:t> se </a:t>
            </a:r>
            <a:r>
              <a:rPr lang="en-US" dirty="0" err="1"/>
              <a:t>slobodno</a:t>
            </a:r>
            <a:r>
              <a:rPr lang="en-US" dirty="0"/>
              <a:t> </a:t>
            </a:r>
            <a:r>
              <a:rPr lang="en-US" dirty="0" err="1"/>
              <a:t>nađe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tržištu</a:t>
            </a:r>
            <a:r>
              <a:rPr lang="en-US" dirty="0"/>
              <a:t>. </a:t>
            </a:r>
            <a:r>
              <a:rPr lang="en-US" dirty="0" err="1"/>
              <a:t>Tokom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faze </a:t>
            </a:r>
            <a:r>
              <a:rPr lang="en-US" dirty="0" err="1"/>
              <a:t>nastavlja</a:t>
            </a:r>
            <a:r>
              <a:rPr lang="en-US" dirty="0"/>
              <a:t> se </a:t>
            </a:r>
            <a:r>
              <a:rPr lang="en-US" dirty="0" err="1"/>
              <a:t>posmatranje</a:t>
            </a:r>
            <a:r>
              <a:rPr lang="en-US" dirty="0"/>
              <a:t> </a:t>
            </a:r>
            <a:r>
              <a:rPr lang="en-US" dirty="0" err="1"/>
              <a:t>delovanja</a:t>
            </a:r>
            <a:r>
              <a:rPr lang="en-US" dirty="0"/>
              <a:t> </a:t>
            </a:r>
            <a:r>
              <a:rPr lang="en-US" dirty="0" err="1"/>
              <a:t>leka</a:t>
            </a:r>
            <a:r>
              <a:rPr lang="en-US" dirty="0"/>
              <a:t>, </a:t>
            </a:r>
            <a:r>
              <a:rPr lang="en-US" dirty="0" err="1"/>
              <a:t>ali</a:t>
            </a:r>
            <a:r>
              <a:rPr lang="en-US" dirty="0"/>
              <a:t> pre </a:t>
            </a:r>
            <a:r>
              <a:rPr lang="en-US" dirty="0" err="1"/>
              <a:t>svega</a:t>
            </a:r>
            <a:r>
              <a:rPr lang="en-US" dirty="0"/>
              <a:t> </a:t>
            </a:r>
            <a:r>
              <a:rPr lang="en-US" dirty="0" err="1"/>
              <a:t>beleženje</a:t>
            </a:r>
            <a:r>
              <a:rPr lang="en-US" dirty="0"/>
              <a:t> </a:t>
            </a:r>
            <a:r>
              <a:rPr lang="en-US" dirty="0" err="1"/>
              <a:t>neželjenih</a:t>
            </a:r>
            <a:r>
              <a:rPr lang="en-US" dirty="0"/>
              <a:t> </a:t>
            </a:r>
            <a:r>
              <a:rPr lang="en-US" dirty="0" err="1"/>
              <a:t>reakcija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lek</a:t>
            </a:r>
            <a:r>
              <a:rPr lang="en-US" dirty="0"/>
              <a:t>,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nisu</a:t>
            </a:r>
            <a:r>
              <a:rPr lang="en-US" dirty="0"/>
              <a:t> </a:t>
            </a:r>
            <a:r>
              <a:rPr lang="en-US" dirty="0" err="1"/>
              <a:t>zabeležene</a:t>
            </a:r>
            <a:r>
              <a:rPr lang="en-US" dirty="0"/>
              <a:t> u </a:t>
            </a:r>
            <a:r>
              <a:rPr lang="en-US" dirty="0" err="1"/>
              <a:t>toku</a:t>
            </a:r>
            <a:r>
              <a:rPr lang="en-US" dirty="0"/>
              <a:t> </a:t>
            </a:r>
            <a:r>
              <a:rPr lang="en-US" dirty="0" err="1"/>
              <a:t>razvoja</a:t>
            </a:r>
            <a:r>
              <a:rPr lang="en-US" dirty="0"/>
              <a:t> </a:t>
            </a:r>
            <a:r>
              <a:rPr lang="en-US" dirty="0" err="1"/>
              <a:t>leka</a:t>
            </a:r>
            <a:r>
              <a:rPr lang="en-US" dirty="0"/>
              <a:t> u </a:t>
            </a:r>
            <a:r>
              <a:rPr lang="en-US" dirty="0" err="1"/>
              <a:t>prethodnim</a:t>
            </a:r>
            <a:r>
              <a:rPr lang="en-US" dirty="0"/>
              <a:t> </a:t>
            </a:r>
            <a:r>
              <a:rPr lang="en-US" dirty="0" err="1"/>
              <a:t>fazama</a:t>
            </a:r>
            <a:r>
              <a:rPr lang="en-US" dirty="0"/>
              <a:t>, </a:t>
            </a:r>
            <a:r>
              <a:rPr lang="en-US" dirty="0" err="1"/>
              <a:t>nego</a:t>
            </a:r>
            <a:r>
              <a:rPr lang="en-US" dirty="0"/>
              <a:t> </a:t>
            </a:r>
            <a:r>
              <a:rPr lang="en-US" dirty="0" err="1"/>
              <a:t>tek</a:t>
            </a:r>
            <a:r>
              <a:rPr lang="en-US" dirty="0"/>
              <a:t> </a:t>
            </a:r>
            <a:r>
              <a:rPr lang="en-US" dirty="0" err="1"/>
              <a:t>kada</a:t>
            </a:r>
            <a:r>
              <a:rPr lang="en-US" dirty="0"/>
              <a:t> je </a:t>
            </a:r>
            <a:r>
              <a:rPr lang="en-US" dirty="0" err="1"/>
              <a:t>lek</a:t>
            </a:r>
            <a:r>
              <a:rPr lang="en-US" dirty="0"/>
              <a:t> bio </a:t>
            </a:r>
            <a:r>
              <a:rPr lang="en-US" dirty="0" err="1"/>
              <a:t>primenjen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velikom</a:t>
            </a:r>
            <a:r>
              <a:rPr lang="en-US" dirty="0"/>
              <a:t> </a:t>
            </a:r>
            <a:r>
              <a:rPr lang="en-US" dirty="0" err="1"/>
              <a:t>broju</a:t>
            </a:r>
            <a:r>
              <a:rPr lang="en-US" dirty="0"/>
              <a:t> </a:t>
            </a:r>
            <a:r>
              <a:rPr lang="en-US" dirty="0" err="1"/>
              <a:t>pacijenata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101347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9B45B99-2DAF-45D3-8872-5B25B7C58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BF55DA1D-DBE0-48AE-9113-96EAFB2273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U </a:t>
            </a:r>
            <a:r>
              <a:rPr lang="en-US" dirty="0" err="1"/>
              <a:t>fazi</a:t>
            </a:r>
            <a:r>
              <a:rPr lang="en-US" dirty="0"/>
              <a:t> 4 se </a:t>
            </a:r>
            <a:r>
              <a:rPr lang="en-US" dirty="0" err="1"/>
              <a:t>ispituje</a:t>
            </a:r>
            <a:r>
              <a:rPr lang="en-US" dirty="0"/>
              <a:t> </a:t>
            </a:r>
            <a:r>
              <a:rPr lang="en-US" dirty="0" err="1"/>
              <a:t>farmakovigilanca</a:t>
            </a:r>
            <a:r>
              <a:rPr lang="en-US" dirty="0"/>
              <a:t> (</a:t>
            </a:r>
            <a:r>
              <a:rPr lang="en-US" dirty="0" err="1"/>
              <a:t>skup</a:t>
            </a:r>
            <a:r>
              <a:rPr lang="en-US" dirty="0"/>
              <a:t> </a:t>
            </a:r>
            <a:r>
              <a:rPr lang="en-US" dirty="0" err="1"/>
              <a:t>aktivnosti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se </a:t>
            </a:r>
            <a:r>
              <a:rPr lang="en-US" dirty="0" err="1"/>
              <a:t>odnose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prikupljanje</a:t>
            </a:r>
            <a:r>
              <a:rPr lang="en-US" dirty="0"/>
              <a:t>,</a:t>
            </a:r>
            <a:r>
              <a:rPr lang="sr-Latn-RS" dirty="0"/>
              <a:t> </a:t>
            </a:r>
            <a:r>
              <a:rPr lang="en-US" dirty="0" err="1"/>
              <a:t>otkrivanje</a:t>
            </a:r>
            <a:r>
              <a:rPr lang="en-US" dirty="0"/>
              <a:t>, </a:t>
            </a:r>
            <a:r>
              <a:rPr lang="en-US" dirty="0" err="1"/>
              <a:t>procenu</a:t>
            </a:r>
            <a:r>
              <a:rPr lang="en-US" dirty="0"/>
              <a:t>, </a:t>
            </a:r>
            <a:r>
              <a:rPr lang="en-US" dirty="0" err="1"/>
              <a:t>razumevanje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prevenciju</a:t>
            </a:r>
            <a:r>
              <a:rPr lang="en-US" dirty="0"/>
              <a:t> </a:t>
            </a:r>
            <a:r>
              <a:rPr lang="en-US" dirty="0" err="1"/>
              <a:t>neželjenih</a:t>
            </a:r>
            <a:r>
              <a:rPr lang="en-US" dirty="0"/>
              <a:t> </a:t>
            </a:r>
            <a:r>
              <a:rPr lang="en-US" dirty="0" err="1"/>
              <a:t>reakcija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lek</a:t>
            </a:r>
            <a:r>
              <a:rPr lang="en-US" dirty="0"/>
              <a:t>,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drugih</a:t>
            </a:r>
            <a:r>
              <a:rPr lang="en-US" dirty="0"/>
              <a:t> </a:t>
            </a:r>
            <a:r>
              <a:rPr lang="en-US" dirty="0" err="1"/>
              <a:t>problema</a:t>
            </a:r>
            <a:r>
              <a:rPr lang="en-US" dirty="0"/>
              <a:t> u</a:t>
            </a:r>
            <a:r>
              <a:rPr lang="sr-Latn-RS" dirty="0"/>
              <a:t> </a:t>
            </a:r>
            <a:r>
              <a:rPr lang="en-US" dirty="0" err="1"/>
              <a:t>vezi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lekom</a:t>
            </a:r>
            <a:r>
              <a:rPr lang="en-US" dirty="0"/>
              <a:t>.) </a:t>
            </a:r>
            <a:r>
              <a:rPr lang="en-US" dirty="0" err="1"/>
              <a:t>Drugim</a:t>
            </a:r>
            <a:r>
              <a:rPr lang="en-US" dirty="0"/>
              <a:t> </a:t>
            </a:r>
            <a:r>
              <a:rPr lang="en-US" dirty="0" err="1"/>
              <a:t>rečima</a:t>
            </a:r>
            <a:r>
              <a:rPr lang="en-US" dirty="0"/>
              <a:t>, </a:t>
            </a:r>
            <a:r>
              <a:rPr lang="en-US" dirty="0" err="1"/>
              <a:t>nakon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lek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lečenje</a:t>
            </a:r>
            <a:r>
              <a:rPr lang="en-US" dirty="0"/>
              <a:t> </a:t>
            </a:r>
            <a:r>
              <a:rPr lang="en-US" dirty="0" err="1"/>
              <a:t>odobri</a:t>
            </a:r>
            <a:r>
              <a:rPr lang="en-US" dirty="0"/>
              <a:t> </a:t>
            </a:r>
            <a:r>
              <a:rPr lang="en-US" dirty="0" err="1"/>
              <a:t>odgovarajuća</a:t>
            </a:r>
            <a:r>
              <a:rPr lang="en-US" dirty="0"/>
              <a:t> </a:t>
            </a:r>
            <a:r>
              <a:rPr lang="en-US" dirty="0" err="1"/>
              <a:t>državna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regulatorna</a:t>
            </a:r>
            <a:r>
              <a:rPr lang="sr-Latn-RS" dirty="0"/>
              <a:t> </a:t>
            </a:r>
            <a:r>
              <a:rPr lang="en-US" dirty="0" err="1"/>
              <a:t>agencija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lek</a:t>
            </a:r>
            <a:r>
              <a:rPr lang="en-US" dirty="0"/>
              <a:t> se </a:t>
            </a:r>
            <a:r>
              <a:rPr lang="en-US" dirty="0" err="1"/>
              <a:t>nađe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tržištu</a:t>
            </a:r>
            <a:r>
              <a:rPr lang="en-US" dirty="0"/>
              <a:t>, </a:t>
            </a:r>
            <a:r>
              <a:rPr lang="en-US" dirty="0" err="1"/>
              <a:t>njegova</a:t>
            </a:r>
            <a:r>
              <a:rPr lang="en-US" dirty="0"/>
              <a:t> se </a:t>
            </a:r>
            <a:r>
              <a:rPr lang="en-US" dirty="0" err="1"/>
              <a:t>sigurnost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delotvornost</a:t>
            </a:r>
            <a:r>
              <a:rPr lang="en-US" dirty="0"/>
              <a:t> </a:t>
            </a:r>
            <a:r>
              <a:rPr lang="en-US" dirty="0" err="1"/>
              <a:t>mogu</a:t>
            </a:r>
            <a:r>
              <a:rPr lang="en-US" dirty="0"/>
              <a:t> </a:t>
            </a:r>
            <a:r>
              <a:rPr lang="en-US" dirty="0" err="1"/>
              <a:t>ispitivati</a:t>
            </a:r>
            <a:r>
              <a:rPr lang="en-US" dirty="0"/>
              <a:t> </a:t>
            </a:r>
            <a:r>
              <a:rPr lang="en-US" dirty="0" err="1"/>
              <a:t>tokom</a:t>
            </a:r>
            <a:r>
              <a:rPr lang="en-US" dirty="0"/>
              <a:t> </a:t>
            </a:r>
            <a:r>
              <a:rPr lang="en-US" dirty="0" err="1"/>
              <a:t>dužeg</a:t>
            </a:r>
            <a:r>
              <a:rPr lang="sr-Latn-RS" dirty="0"/>
              <a:t> </a:t>
            </a:r>
            <a:r>
              <a:rPr lang="en-US" dirty="0" err="1"/>
              <a:t>vremena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velikom</a:t>
            </a:r>
            <a:r>
              <a:rPr lang="en-US" dirty="0"/>
              <a:t> </a:t>
            </a:r>
            <a:r>
              <a:rPr lang="en-US" dirty="0" err="1"/>
              <a:t>broju</a:t>
            </a:r>
            <a:r>
              <a:rPr lang="en-US" dirty="0"/>
              <a:t> </a:t>
            </a:r>
            <a:r>
              <a:rPr lang="en-US" dirty="0" err="1"/>
              <a:t>ljudi</a:t>
            </a:r>
            <a:r>
              <a:rPr lang="en-US" dirty="0"/>
              <a:t>. U </a:t>
            </a:r>
            <a:r>
              <a:rPr lang="en-US" dirty="0" err="1"/>
              <a:t>fazi</a:t>
            </a:r>
            <a:r>
              <a:rPr lang="en-US" dirty="0"/>
              <a:t> 4 se </a:t>
            </a:r>
            <a:r>
              <a:rPr lang="en-US" dirty="0" err="1"/>
              <a:t>ispituje</a:t>
            </a:r>
            <a:r>
              <a:rPr lang="en-US" dirty="0"/>
              <a:t> da li </a:t>
            </a:r>
            <a:r>
              <a:rPr lang="en-US" dirty="0" err="1"/>
              <a:t>lek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je </a:t>
            </a:r>
            <a:r>
              <a:rPr lang="en-US" dirty="0" err="1"/>
              <a:t>već</a:t>
            </a:r>
            <a:r>
              <a:rPr lang="en-US" dirty="0"/>
              <a:t> u </a:t>
            </a:r>
            <a:r>
              <a:rPr lang="en-US" dirty="0" err="1"/>
              <a:t>prometu</a:t>
            </a:r>
            <a:r>
              <a:rPr lang="en-US" dirty="0"/>
              <a:t> za </a:t>
            </a:r>
            <a:r>
              <a:rPr lang="en-US" dirty="0" err="1"/>
              <a:t>jednu</a:t>
            </a:r>
            <a:r>
              <a:rPr lang="sr-Latn-RS" dirty="0"/>
              <a:t> </a:t>
            </a:r>
            <a:r>
              <a:rPr lang="en-US" dirty="0" err="1"/>
              <a:t>indikaciju</a:t>
            </a:r>
            <a:r>
              <a:rPr lang="en-US" dirty="0"/>
              <a:t>, </a:t>
            </a:r>
            <a:r>
              <a:rPr lang="en-US" dirty="0" err="1"/>
              <a:t>može</a:t>
            </a:r>
            <a:r>
              <a:rPr lang="en-US" dirty="0"/>
              <a:t> da se </a:t>
            </a:r>
            <a:r>
              <a:rPr lang="en-US" dirty="0" err="1"/>
              <a:t>primeni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za </a:t>
            </a:r>
            <a:r>
              <a:rPr lang="en-US" dirty="0" err="1"/>
              <a:t>nove</a:t>
            </a:r>
            <a:r>
              <a:rPr lang="en-US" dirty="0"/>
              <a:t> </a:t>
            </a:r>
            <a:r>
              <a:rPr lang="en-US" dirty="0" err="1"/>
              <a:t>indikacije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00615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66E9E51-8DAA-404D-84AC-A8817B4D58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Klinička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ispitivanja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strogo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kontrolisana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ispitivanja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koja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vrše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ljudima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imaju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za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cilj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otkrivanje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novih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potvrđivanje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postojećih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terapijskih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mogućnosti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FB22819-8896-4BDF-94E8-12350224AD1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4486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90DD6B3-D639-4E2A-9CF0-BB5803814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9CAE3982-90CC-43D6-B405-7B1A9823FC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Upravo</a:t>
            </a:r>
            <a:r>
              <a:rPr lang="en-US" dirty="0"/>
              <a:t> </a:t>
            </a:r>
            <a:r>
              <a:rPr lang="en-US" dirty="0" err="1"/>
              <a:t>zbog</a:t>
            </a:r>
            <a:r>
              <a:rPr lang="en-US" dirty="0"/>
              <a:t> </a:t>
            </a:r>
            <a:r>
              <a:rPr lang="en-US" dirty="0" err="1"/>
              <a:t>svoje</a:t>
            </a:r>
            <a:r>
              <a:rPr lang="en-US" dirty="0"/>
              <a:t> </a:t>
            </a:r>
            <a:r>
              <a:rPr lang="en-US" dirty="0" err="1"/>
              <a:t>delikatnosti</a:t>
            </a:r>
            <a:r>
              <a:rPr lang="en-US" dirty="0"/>
              <a:t>, </a:t>
            </a:r>
            <a:r>
              <a:rPr lang="en-US" dirty="0" err="1"/>
              <a:t>klinička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vrlo</a:t>
            </a:r>
            <a:r>
              <a:rPr lang="en-US" dirty="0"/>
              <a:t> </a:t>
            </a:r>
            <a:r>
              <a:rPr lang="en-US" dirty="0" err="1"/>
              <a:t>strogo</a:t>
            </a:r>
            <a:r>
              <a:rPr lang="en-US" dirty="0"/>
              <a:t> </a:t>
            </a:r>
            <a:r>
              <a:rPr lang="en-US" dirty="0" err="1"/>
              <a:t>regulisana</a:t>
            </a:r>
            <a:r>
              <a:rPr lang="en-US" dirty="0"/>
              <a:t>. </a:t>
            </a:r>
            <a:r>
              <a:rPr lang="en-US" dirty="0" err="1"/>
              <a:t>Odgovornost</a:t>
            </a:r>
            <a:r>
              <a:rPr lang="en-US" dirty="0"/>
              <a:t> za </a:t>
            </a:r>
            <a:r>
              <a:rPr lang="en-US" dirty="0" err="1"/>
              <a:t>lični</a:t>
            </a:r>
            <a:r>
              <a:rPr lang="en-US" dirty="0"/>
              <a:t> </a:t>
            </a:r>
            <a:r>
              <a:rPr lang="en-US" dirty="0" err="1"/>
              <a:t>integritet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bezbednost</a:t>
            </a:r>
            <a:r>
              <a:rPr lang="en-US" dirty="0"/>
              <a:t> </a:t>
            </a:r>
            <a:r>
              <a:rPr lang="en-US" dirty="0" err="1"/>
              <a:t>učesnika</a:t>
            </a:r>
            <a:r>
              <a:rPr lang="en-US" dirty="0"/>
              <a:t> u </a:t>
            </a:r>
            <a:r>
              <a:rPr lang="en-US" dirty="0" err="1"/>
              <a:t>pojedinom</a:t>
            </a:r>
            <a:r>
              <a:rPr lang="en-US" dirty="0"/>
              <a:t> </a:t>
            </a:r>
            <a:r>
              <a:rPr lang="en-US" dirty="0" err="1"/>
              <a:t>ispitivanju</a:t>
            </a:r>
            <a:r>
              <a:rPr lang="en-US" dirty="0"/>
              <a:t> pada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odgovornog</a:t>
            </a:r>
            <a:r>
              <a:rPr lang="en-US" dirty="0"/>
              <a:t> (</a:t>
            </a:r>
            <a:r>
              <a:rPr lang="en-US" dirty="0" err="1"/>
              <a:t>glavnog</a:t>
            </a:r>
            <a:r>
              <a:rPr lang="en-US" dirty="0"/>
              <a:t>) </a:t>
            </a:r>
            <a:r>
              <a:rPr lang="en-US" dirty="0" err="1"/>
              <a:t>istraživača-lekara</a:t>
            </a:r>
            <a:r>
              <a:rPr lang="en-US" dirty="0"/>
              <a:t>. </a:t>
            </a:r>
            <a:r>
              <a:rPr lang="en-US" dirty="0" err="1"/>
              <a:t>Podrazumeva</a:t>
            </a:r>
            <a:r>
              <a:rPr lang="en-US" dirty="0"/>
              <a:t> se da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svi</a:t>
            </a:r>
            <a:r>
              <a:rPr lang="en-US" dirty="0"/>
              <a:t> </a:t>
            </a:r>
            <a:r>
              <a:rPr lang="en-US" dirty="0" err="1"/>
              <a:t>istraživači</a:t>
            </a:r>
            <a:r>
              <a:rPr lang="en-US" dirty="0"/>
              <a:t> </a:t>
            </a:r>
            <a:r>
              <a:rPr lang="en-US" dirty="0" err="1"/>
              <a:t>pohađali</a:t>
            </a:r>
            <a:r>
              <a:rPr lang="en-US" dirty="0"/>
              <a:t> </a:t>
            </a:r>
            <a:r>
              <a:rPr lang="en-US" dirty="0" err="1"/>
              <a:t>kurseve</a:t>
            </a:r>
            <a:r>
              <a:rPr lang="en-US" dirty="0"/>
              <a:t> </a:t>
            </a:r>
            <a:r>
              <a:rPr lang="en-US" dirty="0" err="1"/>
              <a:t>Dobre</a:t>
            </a:r>
            <a:r>
              <a:rPr lang="en-US" dirty="0"/>
              <a:t> </a:t>
            </a:r>
            <a:r>
              <a:rPr lang="en-US" dirty="0" err="1"/>
              <a:t>kliničke</a:t>
            </a:r>
            <a:r>
              <a:rPr lang="en-US" dirty="0"/>
              <a:t> </a:t>
            </a:r>
            <a:r>
              <a:rPr lang="en-US" dirty="0" err="1"/>
              <a:t>prakse</a:t>
            </a:r>
            <a:r>
              <a:rPr lang="en-US" dirty="0"/>
              <a:t>, </a:t>
            </a:r>
            <a:r>
              <a:rPr lang="en-US" dirty="0" err="1"/>
              <a:t>koja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internacionalnom</a:t>
            </a:r>
            <a:r>
              <a:rPr lang="en-US" dirty="0"/>
              <a:t> </a:t>
            </a:r>
            <a:r>
              <a:rPr lang="en-US" dirty="0" err="1"/>
              <a:t>nivou</a:t>
            </a:r>
            <a:r>
              <a:rPr lang="en-US" dirty="0"/>
              <a:t>, </a:t>
            </a:r>
            <a:r>
              <a:rPr lang="en-US" dirty="0" err="1"/>
              <a:t>setom</a:t>
            </a:r>
            <a:r>
              <a:rPr lang="en-US" dirty="0"/>
              <a:t> </a:t>
            </a:r>
            <a:r>
              <a:rPr lang="en-US" dirty="0" err="1"/>
              <a:t>propisa</a:t>
            </a:r>
            <a:r>
              <a:rPr lang="en-US" dirty="0"/>
              <a:t>, </a:t>
            </a:r>
            <a:r>
              <a:rPr lang="en-US" dirty="0" err="1"/>
              <a:t>uređuje</a:t>
            </a:r>
            <a:r>
              <a:rPr lang="en-US" dirty="0"/>
              <a:t> </a:t>
            </a:r>
            <a:r>
              <a:rPr lang="en-US" dirty="0" err="1"/>
              <a:t>sve</a:t>
            </a:r>
            <a:r>
              <a:rPr lang="en-US" dirty="0"/>
              <a:t> </a:t>
            </a:r>
            <a:r>
              <a:rPr lang="en-US" dirty="0" err="1"/>
              <a:t>aktivnosti</a:t>
            </a:r>
            <a:r>
              <a:rPr lang="en-US" dirty="0"/>
              <a:t> u </a:t>
            </a:r>
            <a:r>
              <a:rPr lang="en-US" dirty="0" err="1"/>
              <a:t>oblasti</a:t>
            </a:r>
            <a:r>
              <a:rPr lang="en-US" dirty="0"/>
              <a:t> </a:t>
            </a:r>
            <a:r>
              <a:rPr lang="en-US" dirty="0" err="1"/>
              <a:t>kliničkih</a:t>
            </a:r>
            <a:r>
              <a:rPr lang="en-US" dirty="0"/>
              <a:t> </a:t>
            </a:r>
            <a:r>
              <a:rPr lang="en-US" dirty="0" err="1"/>
              <a:t>studija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60132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509C181-D13A-411B-946A-D21EF0814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129032E4-ACFF-4391-A64D-6A1B82062E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Informisani</a:t>
            </a:r>
            <a:r>
              <a:rPr lang="en-US" dirty="0"/>
              <a:t> </a:t>
            </a:r>
            <a:r>
              <a:rPr lang="en-US" dirty="0" err="1"/>
              <a:t>pristanak</a:t>
            </a:r>
            <a:r>
              <a:rPr lang="en-US" dirty="0"/>
              <a:t> </a:t>
            </a:r>
            <a:r>
              <a:rPr lang="en-US" dirty="0" err="1"/>
              <a:t>treba</a:t>
            </a:r>
            <a:r>
              <a:rPr lang="en-US" dirty="0"/>
              <a:t> </a:t>
            </a:r>
            <a:r>
              <a:rPr lang="en-US" dirty="0" err="1"/>
              <a:t>shvatiti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centralni</a:t>
            </a:r>
            <a:r>
              <a:rPr lang="en-US" dirty="0"/>
              <a:t> </a:t>
            </a:r>
            <a:r>
              <a:rPr lang="en-US" dirty="0" err="1"/>
              <a:t>proces</a:t>
            </a:r>
            <a:r>
              <a:rPr lang="en-US" dirty="0"/>
              <a:t> </a:t>
            </a:r>
            <a:r>
              <a:rPr lang="en-US" dirty="0" err="1"/>
              <a:t>etičnosti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 </a:t>
            </a:r>
            <a:r>
              <a:rPr lang="en-US" dirty="0" err="1"/>
              <a:t>lekova</a:t>
            </a:r>
            <a:r>
              <a:rPr lang="en-US" dirty="0"/>
              <a:t>, </a:t>
            </a:r>
            <a:r>
              <a:rPr lang="en-US" dirty="0" err="1"/>
              <a:t>otvorenu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poštenu</a:t>
            </a:r>
            <a:r>
              <a:rPr lang="en-US" dirty="0"/>
              <a:t> </a:t>
            </a:r>
            <a:r>
              <a:rPr lang="en-US" dirty="0" err="1"/>
              <a:t>komunikaciju</a:t>
            </a:r>
            <a:r>
              <a:rPr lang="en-US" dirty="0"/>
              <a:t> </a:t>
            </a:r>
            <a:r>
              <a:rPr lang="en-US" dirty="0" err="1"/>
              <a:t>između</a:t>
            </a:r>
            <a:r>
              <a:rPr lang="en-US" dirty="0"/>
              <a:t> </a:t>
            </a:r>
            <a:r>
              <a:rPr lang="en-US" dirty="0" err="1"/>
              <a:t>lekara-istraživača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pacijenta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razmatra</a:t>
            </a:r>
            <a:r>
              <a:rPr lang="en-US" dirty="0"/>
              <a:t> </a:t>
            </a:r>
            <a:r>
              <a:rPr lang="en-US" dirty="0" err="1"/>
              <a:t>svoje</a:t>
            </a:r>
            <a:r>
              <a:rPr lang="en-US" dirty="0"/>
              <a:t> </a:t>
            </a:r>
            <a:r>
              <a:rPr lang="en-US" dirty="0" err="1"/>
              <a:t>učešće</a:t>
            </a:r>
            <a:r>
              <a:rPr lang="en-US" dirty="0"/>
              <a:t> u </a:t>
            </a:r>
            <a:r>
              <a:rPr lang="en-US" dirty="0" err="1"/>
              <a:t>ispitivanju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089240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2DE49C4-444D-4D43-9EB5-A887A481B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Zaštita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 </a:t>
            </a:r>
            <a:r>
              <a:rPr lang="en-US" dirty="0" err="1"/>
              <a:t>obezbeđuje</a:t>
            </a:r>
            <a:r>
              <a:rPr lang="en-US" dirty="0"/>
              <a:t> se </a:t>
            </a:r>
            <a:r>
              <a:rPr lang="en-US" dirty="0" err="1"/>
              <a:t>tako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:</a:t>
            </a:r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29C96951-BD65-4DF8-9656-7D3250B3BB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svaki</a:t>
            </a:r>
            <a:r>
              <a:rPr lang="en-US" dirty="0"/>
              <a:t> </a:t>
            </a:r>
            <a:r>
              <a:rPr lang="en-US" dirty="0" err="1"/>
              <a:t>protokol</a:t>
            </a:r>
            <a:r>
              <a:rPr lang="en-US" dirty="0"/>
              <a:t> </a:t>
            </a:r>
            <a:r>
              <a:rPr lang="en-US" dirty="0" err="1"/>
              <a:t>predloženog</a:t>
            </a:r>
            <a:r>
              <a:rPr lang="en-US" dirty="0"/>
              <a:t> </a:t>
            </a:r>
            <a:r>
              <a:rPr lang="en-US" dirty="0" err="1"/>
              <a:t>kliničkog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 mora da </a:t>
            </a:r>
            <a:r>
              <a:rPr lang="en-US" dirty="0" err="1"/>
              <a:t>sadrži</a:t>
            </a:r>
            <a:r>
              <a:rPr lang="en-US" dirty="0"/>
              <a:t> deo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razmatra</a:t>
            </a:r>
            <a:r>
              <a:rPr lang="en-US" dirty="0"/>
              <a:t> </a:t>
            </a:r>
            <a:r>
              <a:rPr lang="en-US" dirty="0" err="1"/>
              <a:t>etički</a:t>
            </a:r>
            <a:r>
              <a:rPr lang="en-US" dirty="0"/>
              <a:t> </a:t>
            </a:r>
            <a:r>
              <a:rPr lang="en-US" dirty="0" err="1"/>
              <a:t>aspekt</a:t>
            </a:r>
            <a:r>
              <a:rPr lang="en-US" dirty="0"/>
              <a:t> </a:t>
            </a:r>
            <a:r>
              <a:rPr lang="en-US" dirty="0" err="1"/>
              <a:t>studije</a:t>
            </a:r>
            <a:r>
              <a:rPr lang="en-US" dirty="0"/>
              <a:t>;</a:t>
            </a:r>
          </a:p>
          <a:p>
            <a:r>
              <a:rPr lang="en-US" dirty="0"/>
              <a:t>pre </a:t>
            </a:r>
            <a:r>
              <a:rPr lang="en-US" dirty="0" err="1"/>
              <a:t>otpočinjanja</a:t>
            </a:r>
            <a:r>
              <a:rPr lang="en-US" dirty="0"/>
              <a:t>, </a:t>
            </a:r>
            <a:r>
              <a:rPr lang="en-US" dirty="0" err="1"/>
              <a:t>kliničko</a:t>
            </a:r>
            <a:r>
              <a:rPr lang="en-US" dirty="0"/>
              <a:t> </a:t>
            </a:r>
            <a:r>
              <a:rPr lang="en-US" dirty="0" err="1"/>
              <a:t>ispitivanje</a:t>
            </a:r>
            <a:r>
              <a:rPr lang="en-US" dirty="0"/>
              <a:t> mora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odobreno</a:t>
            </a:r>
            <a:r>
              <a:rPr lang="en-US" dirty="0"/>
              <a:t> od </a:t>
            </a:r>
            <a:r>
              <a:rPr lang="en-US" dirty="0" err="1"/>
              <a:t>strane</a:t>
            </a:r>
            <a:r>
              <a:rPr lang="en-US" dirty="0"/>
              <a:t> </a:t>
            </a:r>
            <a:r>
              <a:rPr lang="en-US" dirty="0" err="1"/>
              <a:t>etičkog</a:t>
            </a:r>
            <a:r>
              <a:rPr lang="en-US" dirty="0"/>
              <a:t> </a:t>
            </a:r>
            <a:r>
              <a:rPr lang="en-US" dirty="0" err="1"/>
              <a:t>odbora</a:t>
            </a:r>
            <a:r>
              <a:rPr lang="en-US" dirty="0"/>
              <a:t>,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zdravstvenih</a:t>
            </a:r>
            <a:r>
              <a:rPr lang="en-US" dirty="0"/>
              <a:t> </a:t>
            </a:r>
            <a:r>
              <a:rPr lang="en-US" dirty="0" err="1"/>
              <a:t>vlasti</a:t>
            </a:r>
            <a:r>
              <a:rPr lang="en-US" dirty="0"/>
              <a:t>. </a:t>
            </a:r>
            <a:r>
              <a:rPr lang="en-US" dirty="0" err="1"/>
              <a:t>Etički</a:t>
            </a:r>
            <a:r>
              <a:rPr lang="en-US" dirty="0"/>
              <a:t> </a:t>
            </a:r>
            <a:r>
              <a:rPr lang="en-US" dirty="0" err="1"/>
              <a:t>odbor</a:t>
            </a:r>
            <a:r>
              <a:rPr lang="en-US" dirty="0"/>
              <a:t> </a:t>
            </a:r>
            <a:r>
              <a:rPr lang="en-US" dirty="0" err="1"/>
              <a:t>svake</a:t>
            </a:r>
            <a:r>
              <a:rPr lang="en-US" dirty="0"/>
              <a:t> </a:t>
            </a:r>
            <a:r>
              <a:rPr lang="en-US" dirty="0" err="1"/>
              <a:t>ustanove</a:t>
            </a:r>
            <a:r>
              <a:rPr lang="en-US" dirty="0"/>
              <a:t> </a:t>
            </a:r>
            <a:r>
              <a:rPr lang="en-US" dirty="0" err="1"/>
              <a:t>gde</a:t>
            </a:r>
            <a:r>
              <a:rPr lang="en-US" dirty="0"/>
              <a:t> se </a:t>
            </a:r>
            <a:r>
              <a:rPr lang="en-US" dirty="0" err="1"/>
              <a:t>sprovodi</a:t>
            </a:r>
            <a:r>
              <a:rPr lang="en-US" dirty="0"/>
              <a:t> </a:t>
            </a:r>
            <a:r>
              <a:rPr lang="en-US" dirty="0" err="1"/>
              <a:t>kliničko</a:t>
            </a:r>
            <a:r>
              <a:rPr lang="en-US" dirty="0"/>
              <a:t> </a:t>
            </a:r>
            <a:r>
              <a:rPr lang="en-US" dirty="0" err="1"/>
              <a:t>ispitivanje</a:t>
            </a:r>
            <a:r>
              <a:rPr lang="en-US" dirty="0"/>
              <a:t>, </a:t>
            </a:r>
            <a:r>
              <a:rPr lang="en-US" dirty="0" err="1"/>
              <a:t>institucionalno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nezavisno</a:t>
            </a:r>
            <a:r>
              <a:rPr lang="en-US" dirty="0"/>
              <a:t> brine o </a:t>
            </a:r>
            <a:r>
              <a:rPr lang="en-US" dirty="0" err="1"/>
              <a:t>zaštiti</a:t>
            </a:r>
            <a:r>
              <a:rPr lang="en-US" dirty="0"/>
              <a:t> </a:t>
            </a:r>
            <a:r>
              <a:rPr lang="en-US" dirty="0" err="1"/>
              <a:t>prava</a:t>
            </a:r>
            <a:r>
              <a:rPr lang="en-US" dirty="0"/>
              <a:t> </a:t>
            </a:r>
            <a:r>
              <a:rPr lang="en-US" dirty="0" err="1"/>
              <a:t>pacijenata</a:t>
            </a:r>
            <a:r>
              <a:rPr lang="en-US" dirty="0"/>
              <a:t>, </a:t>
            </a:r>
            <a:r>
              <a:rPr lang="en-US" dirty="0" err="1"/>
              <a:t>ispitanika</a:t>
            </a:r>
            <a:r>
              <a:rPr lang="en-US" dirty="0"/>
              <a:t> u </a:t>
            </a:r>
            <a:r>
              <a:rPr lang="en-US" dirty="0" err="1"/>
              <a:t>ovim</a:t>
            </a:r>
            <a:r>
              <a:rPr lang="en-US" dirty="0"/>
              <a:t> </a:t>
            </a:r>
            <a:r>
              <a:rPr lang="en-US" dirty="0" err="1"/>
              <a:t>studijama</a:t>
            </a:r>
            <a:r>
              <a:rPr lang="en-US" dirty="0"/>
              <a:t>. O </a:t>
            </a:r>
            <a:r>
              <a:rPr lang="en-US" dirty="0" err="1"/>
              <a:t>regularnosti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 brine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nacionalnom</a:t>
            </a:r>
            <a:r>
              <a:rPr lang="en-US" dirty="0"/>
              <a:t> </a:t>
            </a:r>
            <a:r>
              <a:rPr lang="en-US" dirty="0" err="1"/>
              <a:t>nivou</a:t>
            </a:r>
            <a:r>
              <a:rPr lang="en-US" dirty="0"/>
              <a:t> </a:t>
            </a:r>
            <a:r>
              <a:rPr lang="en-US" dirty="0" err="1"/>
              <a:t>Agencija</a:t>
            </a:r>
            <a:r>
              <a:rPr lang="en-US" dirty="0"/>
              <a:t> za </a:t>
            </a:r>
            <a:r>
              <a:rPr lang="en-US" dirty="0" err="1"/>
              <a:t>lekove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medicinska</a:t>
            </a:r>
            <a:r>
              <a:rPr lang="en-US" dirty="0"/>
              <a:t> </a:t>
            </a:r>
            <a:r>
              <a:rPr lang="en-US" dirty="0" err="1"/>
              <a:t>sredstva</a:t>
            </a:r>
            <a:r>
              <a:rPr lang="en-US" dirty="0"/>
              <a:t> </a:t>
            </a:r>
            <a:r>
              <a:rPr lang="en-US" dirty="0" err="1"/>
              <a:t>Srbije</a:t>
            </a:r>
            <a:r>
              <a:rPr lang="en-US" dirty="0"/>
              <a:t>, </a:t>
            </a:r>
            <a:r>
              <a:rPr lang="en-US" dirty="0" err="1"/>
              <a:t>prema</a:t>
            </a:r>
            <a:r>
              <a:rPr lang="en-US" dirty="0"/>
              <a:t> </a:t>
            </a:r>
            <a:r>
              <a:rPr lang="en-US" dirty="0" err="1"/>
              <a:t>Pravilniku</a:t>
            </a:r>
            <a:r>
              <a:rPr lang="en-US" dirty="0"/>
              <a:t> o </a:t>
            </a:r>
            <a:r>
              <a:rPr lang="en-US" dirty="0" err="1"/>
              <a:t>kliničkim</a:t>
            </a:r>
            <a:r>
              <a:rPr lang="en-US" dirty="0"/>
              <a:t> </a:t>
            </a:r>
            <a:r>
              <a:rPr lang="en-US" dirty="0" err="1"/>
              <a:t>ispitivanjima</a:t>
            </a:r>
            <a:r>
              <a:rPr lang="en-US" dirty="0"/>
              <a:t> </a:t>
            </a:r>
            <a:r>
              <a:rPr lang="en-US" dirty="0" err="1"/>
              <a:t>lekova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Zakonu</a:t>
            </a:r>
            <a:r>
              <a:rPr lang="en-US" dirty="0"/>
              <a:t> o </a:t>
            </a:r>
            <a:r>
              <a:rPr lang="en-US" dirty="0" err="1"/>
              <a:t>lekovima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medicinskim</a:t>
            </a:r>
            <a:r>
              <a:rPr lang="en-US" dirty="0"/>
              <a:t> </a:t>
            </a:r>
            <a:r>
              <a:rPr lang="en-US" dirty="0" err="1"/>
              <a:t>sredstvima</a:t>
            </a:r>
            <a:r>
              <a:rPr lang="en-US" dirty="0"/>
              <a:t>, </a:t>
            </a:r>
            <a:r>
              <a:rPr lang="en-US" dirty="0" err="1"/>
              <a:t>dajući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uskraćujući</a:t>
            </a:r>
            <a:r>
              <a:rPr lang="en-US" dirty="0"/>
              <a:t> </a:t>
            </a:r>
            <a:r>
              <a:rPr lang="en-US" dirty="0" err="1"/>
              <a:t>odobrenja</a:t>
            </a:r>
            <a:r>
              <a:rPr lang="en-US" dirty="0"/>
              <a:t> za </a:t>
            </a:r>
            <a:r>
              <a:rPr lang="en-US" dirty="0" err="1"/>
              <a:t>ispitivanja</a:t>
            </a:r>
            <a:r>
              <a:rPr lang="en-US" dirty="0"/>
              <a:t>.</a:t>
            </a:r>
          </a:p>
          <a:p>
            <a:r>
              <a:rPr lang="en-US" dirty="0"/>
              <a:t>pre </a:t>
            </a:r>
            <a:r>
              <a:rPr lang="en-US" dirty="0" err="1"/>
              <a:t>nego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se </a:t>
            </a:r>
            <a:r>
              <a:rPr lang="en-US" dirty="0" err="1"/>
              <a:t>uključi</a:t>
            </a:r>
            <a:r>
              <a:rPr lang="en-US" dirty="0"/>
              <a:t> u </a:t>
            </a:r>
            <a:r>
              <a:rPr lang="en-US" dirty="0" err="1"/>
              <a:t>ispitivanje</a:t>
            </a:r>
            <a:r>
              <a:rPr lang="en-US" dirty="0"/>
              <a:t>, </a:t>
            </a:r>
            <a:r>
              <a:rPr lang="en-US" dirty="0" err="1"/>
              <a:t>svaki</a:t>
            </a:r>
            <a:r>
              <a:rPr lang="en-US" dirty="0"/>
              <a:t> </a:t>
            </a:r>
            <a:r>
              <a:rPr lang="en-US" dirty="0" err="1"/>
              <a:t>ispitanik</a:t>
            </a:r>
            <a:r>
              <a:rPr lang="en-US" dirty="0"/>
              <a:t> mora,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osnovu</a:t>
            </a:r>
            <a:r>
              <a:rPr lang="en-US" dirty="0"/>
              <a:t> </a:t>
            </a:r>
            <a:r>
              <a:rPr lang="en-US" dirty="0" err="1"/>
              <a:t>adekvatno</a:t>
            </a:r>
            <a:r>
              <a:rPr lang="en-US" dirty="0"/>
              <a:t> </a:t>
            </a:r>
            <a:r>
              <a:rPr lang="en-US" dirty="0" err="1"/>
              <a:t>pruženih</a:t>
            </a:r>
            <a:r>
              <a:rPr lang="en-US" dirty="0"/>
              <a:t> </a:t>
            </a:r>
            <a:r>
              <a:rPr lang="en-US" dirty="0" err="1"/>
              <a:t>informacija</a:t>
            </a:r>
            <a:r>
              <a:rPr lang="en-US" dirty="0"/>
              <a:t>, </a:t>
            </a:r>
            <a:r>
              <a:rPr lang="en-US" dirty="0" err="1"/>
              <a:t>dati</a:t>
            </a:r>
            <a:r>
              <a:rPr lang="en-US" dirty="0"/>
              <a:t> </a:t>
            </a:r>
            <a:r>
              <a:rPr lang="en-US" dirty="0" err="1"/>
              <a:t>pisani</a:t>
            </a:r>
            <a:r>
              <a:rPr lang="en-US" dirty="0"/>
              <a:t> </a:t>
            </a:r>
            <a:r>
              <a:rPr lang="en-US" dirty="0" err="1"/>
              <a:t>pristanak</a:t>
            </a:r>
            <a:r>
              <a:rPr lang="en-US" dirty="0"/>
              <a:t> za </a:t>
            </a:r>
            <a:r>
              <a:rPr lang="en-US" dirty="0" err="1"/>
              <a:t>učešće</a:t>
            </a:r>
            <a:r>
              <a:rPr lang="en-US" dirty="0"/>
              <a:t> u </a:t>
            </a:r>
            <a:r>
              <a:rPr lang="en-US" dirty="0" err="1"/>
              <a:t>ispitivanju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556073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80CCDCD6-0AB5-4745-B5EB-F741D11FB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Neželjena reakcija na lek (Adverse Drug Reaction, ADR)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635D819C-BB82-4376-B7E1-4E71FEFB60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 </a:t>
            </a:r>
            <a:r>
              <a:rPr lang="en-US" dirty="0" err="1"/>
              <a:t>kliničkom</a:t>
            </a:r>
            <a:r>
              <a:rPr lang="en-US" dirty="0"/>
              <a:t> </a:t>
            </a:r>
            <a:r>
              <a:rPr lang="en-US" dirty="0" err="1"/>
              <a:t>iskustvu</a:t>
            </a:r>
            <a:r>
              <a:rPr lang="en-US" dirty="0"/>
              <a:t> pre </a:t>
            </a:r>
            <a:r>
              <a:rPr lang="en-US" dirty="0" err="1"/>
              <a:t>odobravanja</a:t>
            </a:r>
            <a:r>
              <a:rPr lang="en-US" dirty="0"/>
              <a:t> </a:t>
            </a:r>
            <a:r>
              <a:rPr lang="en-US" dirty="0" err="1"/>
              <a:t>novog</a:t>
            </a:r>
            <a:r>
              <a:rPr lang="en-US" dirty="0"/>
              <a:t> </a:t>
            </a:r>
            <a:r>
              <a:rPr lang="en-US" dirty="0" err="1"/>
              <a:t>leka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nove</a:t>
            </a:r>
            <a:r>
              <a:rPr lang="en-US" dirty="0"/>
              <a:t> </a:t>
            </a:r>
            <a:r>
              <a:rPr lang="en-US" dirty="0" err="1"/>
              <a:t>primene</a:t>
            </a:r>
            <a:r>
              <a:rPr lang="en-US" dirty="0"/>
              <a:t> </a:t>
            </a:r>
            <a:r>
              <a:rPr lang="en-US" dirty="0" err="1"/>
              <a:t>leka</a:t>
            </a:r>
            <a:r>
              <a:rPr lang="en-US" dirty="0"/>
              <a:t>, </a:t>
            </a:r>
            <a:r>
              <a:rPr lang="en-US" dirty="0" err="1"/>
              <a:t>posebno</a:t>
            </a:r>
            <a:r>
              <a:rPr lang="en-US" dirty="0"/>
              <a:t> </a:t>
            </a:r>
            <a:r>
              <a:rPr lang="en-US" dirty="0" err="1"/>
              <a:t>ako</a:t>
            </a:r>
            <a:r>
              <a:rPr lang="en-US" dirty="0"/>
              <a:t> </a:t>
            </a:r>
            <a:r>
              <a:rPr lang="en-US" dirty="0" err="1"/>
              <a:t>terapeutska</a:t>
            </a:r>
            <a:r>
              <a:rPr lang="en-US" dirty="0"/>
              <a:t>(e) </a:t>
            </a:r>
            <a:r>
              <a:rPr lang="en-US" dirty="0" err="1"/>
              <a:t>doza</a:t>
            </a:r>
            <a:r>
              <a:rPr lang="en-US" dirty="0"/>
              <a:t>(e)</a:t>
            </a:r>
            <a:r>
              <a:rPr lang="sr-Latn-RS" dirty="0"/>
              <a:t> </a:t>
            </a:r>
            <a:r>
              <a:rPr lang="en-US" dirty="0" err="1"/>
              <a:t>nisu</a:t>
            </a:r>
            <a:r>
              <a:rPr lang="en-US" dirty="0"/>
              <a:t> </a:t>
            </a:r>
            <a:r>
              <a:rPr lang="en-US" dirty="0" err="1"/>
              <a:t>utvrđene</a:t>
            </a:r>
            <a:r>
              <a:rPr lang="en-US" dirty="0"/>
              <a:t>: </a:t>
            </a:r>
            <a:r>
              <a:rPr lang="en-US" dirty="0" err="1"/>
              <a:t>svi</a:t>
            </a:r>
            <a:r>
              <a:rPr lang="en-US" dirty="0"/>
              <a:t> </a:t>
            </a:r>
            <a:r>
              <a:rPr lang="en-US" dirty="0" err="1"/>
              <a:t>štetni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neželjeni</a:t>
            </a:r>
            <a:r>
              <a:rPr lang="en-US" dirty="0"/>
              <a:t> </a:t>
            </a:r>
            <a:r>
              <a:rPr lang="en-US" dirty="0" err="1"/>
              <a:t>odgovori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lek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se </a:t>
            </a:r>
            <a:r>
              <a:rPr lang="en-US" dirty="0" err="1"/>
              <a:t>odnose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bilo</a:t>
            </a:r>
            <a:r>
              <a:rPr lang="en-US" dirty="0"/>
              <a:t> </a:t>
            </a:r>
            <a:r>
              <a:rPr lang="en-US" dirty="0" err="1"/>
              <a:t>koju</a:t>
            </a:r>
            <a:r>
              <a:rPr lang="en-US" dirty="0"/>
              <a:t> </a:t>
            </a:r>
            <a:r>
              <a:rPr lang="en-US" dirty="0" err="1"/>
              <a:t>doza</a:t>
            </a:r>
            <a:r>
              <a:rPr lang="en-US" dirty="0"/>
              <a:t> </a:t>
            </a:r>
            <a:r>
              <a:rPr lang="en-US" dirty="0" err="1"/>
              <a:t>smatraju</a:t>
            </a:r>
            <a:r>
              <a:rPr lang="en-US" dirty="0"/>
              <a:t> se </a:t>
            </a:r>
            <a:r>
              <a:rPr lang="en-US" dirty="0" err="1"/>
              <a:t>neželjenim</a:t>
            </a:r>
            <a:r>
              <a:rPr lang="sr-Latn-RS" dirty="0"/>
              <a:t> </a:t>
            </a:r>
            <a:r>
              <a:rPr lang="en-US" dirty="0" err="1"/>
              <a:t>reakcijama</a:t>
            </a:r>
            <a:r>
              <a:rPr lang="en-US" dirty="0"/>
              <a:t>. </a:t>
            </a:r>
            <a:r>
              <a:rPr lang="en-US" dirty="0" err="1"/>
              <a:t>Fraza</a:t>
            </a:r>
            <a:r>
              <a:rPr lang="en-US" dirty="0"/>
              <a:t> </a:t>
            </a:r>
            <a:r>
              <a:rPr lang="en-US" dirty="0" err="1"/>
              <a:t>odgovori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lek</a:t>
            </a:r>
            <a:r>
              <a:rPr lang="en-US" dirty="0"/>
              <a:t> </a:t>
            </a:r>
            <a:r>
              <a:rPr lang="en-US" dirty="0" err="1"/>
              <a:t>znači</a:t>
            </a:r>
            <a:r>
              <a:rPr lang="en-US" dirty="0"/>
              <a:t> da je </a:t>
            </a:r>
            <a:r>
              <a:rPr lang="en-US" dirty="0" err="1"/>
              <a:t>uzročna</a:t>
            </a:r>
            <a:r>
              <a:rPr lang="en-US" dirty="0"/>
              <a:t> </a:t>
            </a:r>
            <a:r>
              <a:rPr lang="en-US" dirty="0" err="1"/>
              <a:t>veza</a:t>
            </a:r>
            <a:r>
              <a:rPr lang="en-US" dirty="0"/>
              <a:t> </a:t>
            </a:r>
            <a:r>
              <a:rPr lang="en-US" dirty="0" err="1"/>
              <a:t>između</a:t>
            </a:r>
            <a:r>
              <a:rPr lang="en-US" dirty="0"/>
              <a:t> </a:t>
            </a:r>
            <a:r>
              <a:rPr lang="en-US" dirty="0" err="1"/>
              <a:t>leka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neželjenog</a:t>
            </a:r>
            <a:r>
              <a:rPr lang="en-US" dirty="0"/>
              <a:t> </a:t>
            </a:r>
            <a:r>
              <a:rPr lang="en-US" dirty="0" err="1"/>
              <a:t>događaja</a:t>
            </a:r>
            <a:r>
              <a:rPr lang="en-US" dirty="0"/>
              <a:t> </a:t>
            </a:r>
            <a:r>
              <a:rPr lang="en-US" dirty="0" err="1"/>
              <a:t>barem</a:t>
            </a:r>
            <a:r>
              <a:rPr lang="sr-Latn-RS" dirty="0"/>
              <a:t> </a:t>
            </a:r>
            <a:r>
              <a:rPr lang="en-US" dirty="0" err="1"/>
              <a:t>razumna</a:t>
            </a:r>
            <a:r>
              <a:rPr lang="en-US" dirty="0"/>
              <a:t> </a:t>
            </a:r>
            <a:r>
              <a:rPr lang="en-US" dirty="0" err="1"/>
              <a:t>mogućnost</a:t>
            </a:r>
            <a:r>
              <a:rPr lang="en-US" dirty="0"/>
              <a:t>, </a:t>
            </a:r>
            <a:r>
              <a:rPr lang="en-US" dirty="0" err="1"/>
              <a:t>npr</a:t>
            </a:r>
            <a:r>
              <a:rPr lang="en-US" dirty="0"/>
              <a:t>. </a:t>
            </a:r>
            <a:r>
              <a:rPr lang="en-US" dirty="0" err="1"/>
              <a:t>veza</a:t>
            </a:r>
            <a:r>
              <a:rPr lang="en-US" dirty="0"/>
              <a:t> ne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isključena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196487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6856D25-BF97-40DD-87D8-490363BEC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Neželjeni</a:t>
            </a:r>
            <a:r>
              <a:rPr lang="en-US" dirty="0"/>
              <a:t> </a:t>
            </a:r>
            <a:r>
              <a:rPr lang="en-US" dirty="0" err="1"/>
              <a:t>događaj</a:t>
            </a:r>
            <a:r>
              <a:rPr lang="en-US" dirty="0"/>
              <a:t> (Adverse Event, AE)</a:t>
            </a:r>
            <a:br>
              <a:rPr lang="en-US" dirty="0"/>
            </a:b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4ADC8DB5-F34E-41DE-AF04-65CAEC45F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/>
              <a:t>Bilo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</a:t>
            </a:r>
            <a:r>
              <a:rPr lang="en-US" dirty="0" err="1"/>
              <a:t>nepopravljiva</a:t>
            </a:r>
            <a:r>
              <a:rPr lang="en-US" dirty="0"/>
              <a:t> </a:t>
            </a:r>
            <a:r>
              <a:rPr lang="en-US" dirty="0" err="1"/>
              <a:t>medicinska</a:t>
            </a:r>
            <a:r>
              <a:rPr lang="en-US" dirty="0"/>
              <a:t> </a:t>
            </a:r>
            <a:r>
              <a:rPr lang="en-US" dirty="0" err="1"/>
              <a:t>pojava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pacijenta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subjekta</a:t>
            </a:r>
            <a:r>
              <a:rPr lang="en-US" dirty="0"/>
              <a:t> u </a:t>
            </a:r>
            <a:r>
              <a:rPr lang="en-US" dirty="0" err="1"/>
              <a:t>kliničkom</a:t>
            </a:r>
            <a:r>
              <a:rPr lang="en-US" dirty="0"/>
              <a:t> </a:t>
            </a:r>
            <a:r>
              <a:rPr lang="en-US" dirty="0" err="1"/>
              <a:t>ispitivanju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kome</a:t>
            </a:r>
            <a:r>
              <a:rPr lang="en-US" dirty="0"/>
              <a:t> je</a:t>
            </a:r>
            <a:r>
              <a:rPr lang="sr-Latn-RS" dirty="0"/>
              <a:t> </a:t>
            </a:r>
            <a:r>
              <a:rPr lang="en-US" dirty="0" err="1"/>
              <a:t>primenjen</a:t>
            </a:r>
            <a:r>
              <a:rPr lang="en-US" dirty="0"/>
              <a:t> </a:t>
            </a:r>
            <a:r>
              <a:rPr lang="en-US" dirty="0" err="1"/>
              <a:t>lek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ne mora </a:t>
            </a:r>
            <a:r>
              <a:rPr lang="en-US" dirty="0" err="1"/>
              <a:t>nužno</a:t>
            </a:r>
            <a:r>
              <a:rPr lang="en-US" dirty="0"/>
              <a:t> </a:t>
            </a:r>
            <a:r>
              <a:rPr lang="en-US" dirty="0" err="1"/>
              <a:t>imati</a:t>
            </a:r>
            <a:r>
              <a:rPr lang="en-US" dirty="0"/>
              <a:t> </a:t>
            </a:r>
            <a:r>
              <a:rPr lang="en-US" dirty="0" err="1"/>
              <a:t>uzročnu</a:t>
            </a:r>
            <a:r>
              <a:rPr lang="en-US" dirty="0"/>
              <a:t> </a:t>
            </a:r>
            <a:r>
              <a:rPr lang="en-US" dirty="0" err="1"/>
              <a:t>vezu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ovim</a:t>
            </a:r>
            <a:r>
              <a:rPr lang="en-US" dirty="0"/>
              <a:t> </a:t>
            </a:r>
            <a:r>
              <a:rPr lang="en-US" dirty="0" err="1"/>
              <a:t>tretmanom</a:t>
            </a:r>
            <a:r>
              <a:rPr lang="en-US" dirty="0"/>
              <a:t>. </a:t>
            </a:r>
            <a:r>
              <a:rPr lang="en-US" dirty="0" err="1"/>
              <a:t>Neželjeni</a:t>
            </a:r>
            <a:r>
              <a:rPr lang="en-US" dirty="0"/>
              <a:t> </a:t>
            </a:r>
            <a:r>
              <a:rPr lang="en-US" dirty="0" err="1"/>
              <a:t>događaj</a:t>
            </a:r>
            <a:r>
              <a:rPr lang="en-US" dirty="0"/>
              <a:t> (AE) </a:t>
            </a:r>
            <a:r>
              <a:rPr lang="en-US" dirty="0" err="1"/>
              <a:t>stoga</a:t>
            </a:r>
            <a:r>
              <a:rPr lang="sr-Latn-RS" dirty="0"/>
              <a:t>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bilo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nepovoljni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neželjeni</a:t>
            </a:r>
            <a:r>
              <a:rPr lang="en-US" dirty="0"/>
              <a:t> </a:t>
            </a:r>
            <a:r>
              <a:rPr lang="en-US" dirty="0" err="1"/>
              <a:t>znak</a:t>
            </a:r>
            <a:r>
              <a:rPr lang="en-US" dirty="0"/>
              <a:t> (</a:t>
            </a:r>
            <a:r>
              <a:rPr lang="en-US" dirty="0" err="1"/>
              <a:t>uključujući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abnormalni</a:t>
            </a:r>
            <a:r>
              <a:rPr lang="en-US" dirty="0"/>
              <a:t> </a:t>
            </a:r>
            <a:r>
              <a:rPr lang="en-US" dirty="0" err="1"/>
              <a:t>laboratorijski</a:t>
            </a:r>
            <a:r>
              <a:rPr lang="en-US" dirty="0"/>
              <a:t> </a:t>
            </a:r>
            <a:r>
              <a:rPr lang="en-US" dirty="0" err="1"/>
              <a:t>nalaz</a:t>
            </a:r>
            <a:r>
              <a:rPr lang="en-US" dirty="0"/>
              <a:t>), </a:t>
            </a:r>
            <a:r>
              <a:rPr lang="en-US" dirty="0" err="1"/>
              <a:t>simptom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bolest</a:t>
            </a:r>
            <a:r>
              <a:rPr lang="sr-Latn-RS" dirty="0"/>
              <a:t> </a:t>
            </a:r>
            <a:r>
              <a:rPr lang="en-US" dirty="0" err="1"/>
              <a:t>koja</a:t>
            </a:r>
            <a:r>
              <a:rPr lang="en-US" dirty="0"/>
              <a:t> je </a:t>
            </a:r>
            <a:r>
              <a:rPr lang="en-US" dirty="0" err="1"/>
              <a:t>privremeno</a:t>
            </a:r>
            <a:r>
              <a:rPr lang="en-US" dirty="0"/>
              <a:t> </a:t>
            </a:r>
            <a:r>
              <a:rPr lang="en-US" dirty="0" err="1"/>
              <a:t>povezana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upotrebom</a:t>
            </a:r>
            <a:r>
              <a:rPr lang="en-US" dirty="0"/>
              <a:t> (</a:t>
            </a:r>
            <a:r>
              <a:rPr lang="en-US" dirty="0" err="1"/>
              <a:t>ispitivanog</a:t>
            </a:r>
            <a:r>
              <a:rPr lang="en-US" dirty="0"/>
              <a:t>) </a:t>
            </a:r>
            <a:r>
              <a:rPr lang="en-US" dirty="0" err="1"/>
              <a:t>leka</a:t>
            </a:r>
            <a:r>
              <a:rPr lang="en-US" dirty="0"/>
              <a:t>, bez </a:t>
            </a:r>
            <a:r>
              <a:rPr lang="en-US" dirty="0" err="1"/>
              <a:t>obzira</a:t>
            </a:r>
            <a:r>
              <a:rPr lang="en-US" dirty="0"/>
              <a:t> da li je </a:t>
            </a:r>
            <a:r>
              <a:rPr lang="en-US" dirty="0" err="1"/>
              <a:t>povezano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(</a:t>
            </a:r>
            <a:r>
              <a:rPr lang="en-US" dirty="0" err="1"/>
              <a:t>ispitivanim</a:t>
            </a:r>
            <a:r>
              <a:rPr lang="en-US" dirty="0"/>
              <a:t>)</a:t>
            </a:r>
            <a:r>
              <a:rPr lang="sr-Latn-RS" dirty="0"/>
              <a:t> </a:t>
            </a:r>
            <a:r>
              <a:rPr lang="en-US" dirty="0" err="1"/>
              <a:t>lekom</a:t>
            </a:r>
            <a:r>
              <a:rPr lang="sr-Latn-RS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6083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FFCFA74-8498-451A-B650-44207F4B6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dirty="0" err="1"/>
              <a:t>Ozbiljan</a:t>
            </a:r>
            <a:r>
              <a:rPr lang="en-US" sz="2700" dirty="0"/>
              <a:t> </a:t>
            </a:r>
            <a:r>
              <a:rPr lang="en-US" sz="2700" dirty="0" err="1"/>
              <a:t>neželjeni</a:t>
            </a:r>
            <a:r>
              <a:rPr lang="en-US" sz="2700" dirty="0"/>
              <a:t> </a:t>
            </a:r>
            <a:r>
              <a:rPr lang="en-US" sz="2700" dirty="0" err="1"/>
              <a:t>događaj</a:t>
            </a:r>
            <a:r>
              <a:rPr lang="en-US" sz="2700" dirty="0"/>
              <a:t> </a:t>
            </a:r>
            <a:r>
              <a:rPr lang="en-US" sz="2700" dirty="0" err="1"/>
              <a:t>ili</a:t>
            </a:r>
            <a:r>
              <a:rPr lang="en-US" sz="2700" dirty="0"/>
              <a:t> </a:t>
            </a:r>
            <a:r>
              <a:rPr lang="en-US" sz="2700" dirty="0" err="1"/>
              <a:t>ozbiljna</a:t>
            </a:r>
            <a:r>
              <a:rPr lang="en-US" sz="2700" dirty="0"/>
              <a:t> </a:t>
            </a:r>
            <a:r>
              <a:rPr lang="en-US" sz="2700" dirty="0" err="1"/>
              <a:t>neželjena</a:t>
            </a:r>
            <a:r>
              <a:rPr lang="en-US" sz="2700" dirty="0"/>
              <a:t> </a:t>
            </a:r>
            <a:r>
              <a:rPr lang="en-US" sz="2700" dirty="0" err="1"/>
              <a:t>reakcija</a:t>
            </a:r>
            <a:r>
              <a:rPr lang="en-US" sz="2700" dirty="0"/>
              <a:t> </a:t>
            </a:r>
            <a:r>
              <a:rPr lang="en-US" sz="2700" dirty="0" err="1"/>
              <a:t>na</a:t>
            </a:r>
            <a:r>
              <a:rPr lang="en-US" sz="2700" dirty="0"/>
              <a:t> </a:t>
            </a:r>
            <a:r>
              <a:rPr lang="en-US" sz="2700" dirty="0" err="1"/>
              <a:t>lek</a:t>
            </a:r>
            <a:r>
              <a:rPr lang="en-US" sz="2700" dirty="0"/>
              <a:t> (Serious Adverse Event,</a:t>
            </a:r>
            <a:r>
              <a:rPr lang="sr-Latn-RS" sz="2700" dirty="0"/>
              <a:t> </a:t>
            </a:r>
            <a:r>
              <a:rPr lang="en-US" sz="2700" dirty="0"/>
              <a:t>SAE or Serious Adverse Drug Reaction, Serious ADR</a:t>
            </a:r>
            <a:r>
              <a:rPr lang="en-US" dirty="0"/>
              <a:t>)</a:t>
            </a:r>
            <a:br>
              <a:rPr lang="en-US" dirty="0"/>
            </a:b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CAA8DEAC-3AF0-4BED-BDF4-80E716FB50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Bilo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</a:t>
            </a:r>
            <a:r>
              <a:rPr lang="en-US" dirty="0" err="1"/>
              <a:t>neželjena</a:t>
            </a:r>
            <a:r>
              <a:rPr lang="en-US" dirty="0"/>
              <a:t> </a:t>
            </a:r>
            <a:r>
              <a:rPr lang="en-US" dirty="0" err="1"/>
              <a:t>medicinska</a:t>
            </a:r>
            <a:r>
              <a:rPr lang="en-US" dirty="0"/>
              <a:t> </a:t>
            </a:r>
            <a:r>
              <a:rPr lang="en-US" dirty="0" err="1"/>
              <a:t>pojava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bez </a:t>
            </a:r>
            <a:r>
              <a:rPr lang="en-US" dirty="0" err="1"/>
              <a:t>obzira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dozu</a:t>
            </a:r>
            <a:r>
              <a:rPr lang="en-US" dirty="0"/>
              <a:t>:</a:t>
            </a:r>
          </a:p>
          <a:p>
            <a:r>
              <a:rPr lang="en-US" dirty="0"/>
              <a:t>- </a:t>
            </a:r>
            <a:r>
              <a:rPr lang="en-US" dirty="0" err="1"/>
              <a:t>rezultira</a:t>
            </a:r>
            <a:r>
              <a:rPr lang="en-US" dirty="0"/>
              <a:t> </a:t>
            </a:r>
            <a:r>
              <a:rPr lang="en-US" dirty="0" err="1"/>
              <a:t>smrću</a:t>
            </a:r>
            <a:r>
              <a:rPr lang="en-US" dirty="0"/>
              <a:t>;</a:t>
            </a:r>
          </a:p>
          <a:p>
            <a:r>
              <a:rPr lang="en-US" dirty="0"/>
              <a:t>- </a:t>
            </a:r>
            <a:r>
              <a:rPr lang="en-US" dirty="0" err="1"/>
              <a:t>ugrožava</a:t>
            </a:r>
            <a:r>
              <a:rPr lang="en-US" dirty="0"/>
              <a:t> </a:t>
            </a:r>
            <a:r>
              <a:rPr lang="en-US" dirty="0" err="1"/>
              <a:t>život</a:t>
            </a:r>
            <a:r>
              <a:rPr lang="en-US" dirty="0"/>
              <a:t>;</a:t>
            </a:r>
          </a:p>
          <a:p>
            <a:r>
              <a:rPr lang="en-US" dirty="0"/>
              <a:t>- </a:t>
            </a:r>
            <a:r>
              <a:rPr lang="en-US" dirty="0" err="1"/>
              <a:t>zahteva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produžava</a:t>
            </a:r>
            <a:r>
              <a:rPr lang="en-US" dirty="0"/>
              <a:t> </a:t>
            </a:r>
            <a:r>
              <a:rPr lang="en-US" dirty="0" err="1"/>
              <a:t>postojeću</a:t>
            </a:r>
            <a:r>
              <a:rPr lang="en-US" dirty="0"/>
              <a:t> </a:t>
            </a:r>
            <a:r>
              <a:rPr lang="en-US" dirty="0" err="1"/>
              <a:t>hospitalizaciju</a:t>
            </a:r>
            <a:r>
              <a:rPr lang="en-US" dirty="0"/>
              <a:t>;</a:t>
            </a:r>
          </a:p>
          <a:p>
            <a:r>
              <a:rPr lang="en-US" dirty="0"/>
              <a:t>- </a:t>
            </a:r>
            <a:r>
              <a:rPr lang="en-US" dirty="0" err="1"/>
              <a:t>rezultira</a:t>
            </a:r>
            <a:r>
              <a:rPr lang="en-US" dirty="0"/>
              <a:t> </a:t>
            </a:r>
            <a:r>
              <a:rPr lang="en-US" dirty="0" err="1"/>
              <a:t>trajnom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značajnom</a:t>
            </a:r>
            <a:r>
              <a:rPr lang="en-US" dirty="0"/>
              <a:t> </a:t>
            </a:r>
            <a:r>
              <a:rPr lang="en-US" dirty="0" err="1"/>
              <a:t>invaliditetom</a:t>
            </a:r>
            <a:r>
              <a:rPr lang="en-US" dirty="0"/>
              <a:t>/</a:t>
            </a:r>
            <a:r>
              <a:rPr lang="en-US" dirty="0" err="1"/>
              <a:t>nesposobnošću</a:t>
            </a:r>
            <a:r>
              <a:rPr lang="en-US" dirty="0"/>
              <a:t>;</a:t>
            </a:r>
          </a:p>
          <a:p>
            <a:r>
              <a:rPr lang="en-US" dirty="0"/>
              <a:t>- </a:t>
            </a:r>
            <a:r>
              <a:rPr lang="en-US" dirty="0" err="1"/>
              <a:t>predstavlja</a:t>
            </a:r>
            <a:r>
              <a:rPr lang="en-US" dirty="0"/>
              <a:t> </a:t>
            </a:r>
            <a:r>
              <a:rPr lang="en-US" dirty="0" err="1"/>
              <a:t>kongenitalnu</a:t>
            </a:r>
            <a:r>
              <a:rPr lang="en-US" dirty="0"/>
              <a:t> </a:t>
            </a:r>
            <a:r>
              <a:rPr lang="en-US" dirty="0" err="1"/>
              <a:t>anomaliju</a:t>
            </a:r>
            <a:r>
              <a:rPr lang="en-US" dirty="0"/>
              <a:t>/</a:t>
            </a:r>
            <a:r>
              <a:rPr lang="en-US" dirty="0" err="1"/>
              <a:t>urođeni</a:t>
            </a:r>
            <a:r>
              <a:rPr lang="en-US" dirty="0"/>
              <a:t> </a:t>
            </a:r>
            <a:r>
              <a:rPr lang="en-US" dirty="0" err="1"/>
              <a:t>defekt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9274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888C4F2C-D433-4963-ACF7-578CFE45A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Odobrenje (u vezi sa Institucionalnim odborom za pregled)</a:t>
            </a:r>
            <a:br>
              <a:rPr lang="pl-PL" dirty="0"/>
            </a:b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7CCA769F-FC02-44C9-A565-B6EB005CB2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Potvrda</a:t>
            </a:r>
            <a:r>
              <a:rPr lang="en-US" dirty="0"/>
              <a:t> od </a:t>
            </a:r>
            <a:r>
              <a:rPr lang="en-US" dirty="0" err="1"/>
              <a:t>strane</a:t>
            </a:r>
            <a:r>
              <a:rPr lang="en-US" dirty="0"/>
              <a:t> </a:t>
            </a:r>
            <a:r>
              <a:rPr lang="en-US" dirty="0" err="1"/>
              <a:t>Institucionalnog</a:t>
            </a:r>
            <a:r>
              <a:rPr lang="en-US" dirty="0"/>
              <a:t> </a:t>
            </a:r>
            <a:r>
              <a:rPr lang="en-US" dirty="0" err="1"/>
              <a:t>odbora</a:t>
            </a:r>
            <a:r>
              <a:rPr lang="en-US" dirty="0"/>
              <a:t> za </a:t>
            </a:r>
            <a:r>
              <a:rPr lang="en-US" dirty="0" err="1"/>
              <a:t>pregled</a:t>
            </a:r>
            <a:r>
              <a:rPr lang="en-US" dirty="0"/>
              <a:t> da je </a:t>
            </a:r>
            <a:r>
              <a:rPr lang="en-US" dirty="0" err="1"/>
              <a:t>kliničko</a:t>
            </a:r>
            <a:r>
              <a:rPr lang="en-US" dirty="0"/>
              <a:t> </a:t>
            </a:r>
            <a:r>
              <a:rPr lang="en-US" dirty="0" err="1"/>
              <a:t>ispitivanje</a:t>
            </a:r>
            <a:r>
              <a:rPr lang="en-US" dirty="0"/>
              <a:t> </a:t>
            </a:r>
            <a:r>
              <a:rPr lang="en-US" dirty="0" err="1"/>
              <a:t>pregledano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da </a:t>
            </a:r>
            <a:r>
              <a:rPr lang="en-US" dirty="0" err="1"/>
              <a:t>može</a:t>
            </a:r>
            <a:r>
              <a:rPr lang="en-US" dirty="0"/>
              <a:t> da se</a:t>
            </a:r>
            <a:r>
              <a:rPr lang="sr-Latn-RS" dirty="0"/>
              <a:t> </a:t>
            </a:r>
            <a:r>
              <a:rPr lang="en-US" dirty="0" err="1"/>
              <a:t>sprovodi</a:t>
            </a:r>
            <a:r>
              <a:rPr lang="en-US" dirty="0"/>
              <a:t> u </a:t>
            </a:r>
            <a:r>
              <a:rPr lang="en-US" dirty="0" err="1"/>
              <a:t>ustanovi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je mesto </a:t>
            </a:r>
            <a:r>
              <a:rPr lang="en-US" dirty="0" err="1"/>
              <a:t>ispitivanja</a:t>
            </a:r>
            <a:r>
              <a:rPr lang="en-US" dirty="0"/>
              <a:t> u </a:t>
            </a:r>
            <a:r>
              <a:rPr lang="en-US" dirty="0" err="1"/>
              <a:t>skladu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odredbama</a:t>
            </a:r>
            <a:r>
              <a:rPr lang="en-US" dirty="0"/>
              <a:t> </a:t>
            </a:r>
            <a:r>
              <a:rPr lang="en-US" dirty="0" err="1"/>
              <a:t>ovog</a:t>
            </a:r>
            <a:r>
              <a:rPr lang="en-US" dirty="0"/>
              <a:t> </a:t>
            </a:r>
            <a:r>
              <a:rPr lang="en-US" dirty="0" err="1"/>
              <a:t>odbora</a:t>
            </a:r>
            <a:r>
              <a:rPr lang="en-US" dirty="0"/>
              <a:t>, </a:t>
            </a:r>
            <a:r>
              <a:rPr lang="en-US" dirty="0" err="1"/>
              <a:t>ustanove</a:t>
            </a:r>
            <a:r>
              <a:rPr lang="en-US" dirty="0"/>
              <a:t>,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sr-Latn-RS" dirty="0"/>
              <a:t>i </a:t>
            </a:r>
            <a:r>
              <a:rPr lang="en-US" dirty="0" err="1"/>
              <a:t>smernicama</a:t>
            </a:r>
            <a:r>
              <a:rPr lang="en-US" dirty="0"/>
              <a:t> GCP </a:t>
            </a:r>
            <a:r>
              <a:rPr lang="en-US" dirty="0" err="1"/>
              <a:t>primenjivim</a:t>
            </a:r>
            <a:r>
              <a:rPr lang="en-US" dirty="0"/>
              <a:t> </a:t>
            </a:r>
            <a:r>
              <a:rPr lang="en-US" dirty="0" err="1"/>
              <a:t>regulatornim</a:t>
            </a:r>
            <a:r>
              <a:rPr lang="en-US" dirty="0"/>
              <a:t> </a:t>
            </a:r>
            <a:r>
              <a:rPr lang="en-US" dirty="0" err="1"/>
              <a:t>zahtevima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063492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072EFAF-7D49-4B17-A330-64ED90EA7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Izveštaj</a:t>
            </a:r>
            <a:r>
              <a:rPr lang="en-US" dirty="0"/>
              <a:t> o </a:t>
            </a:r>
            <a:r>
              <a:rPr lang="en-US" dirty="0" err="1"/>
              <a:t>kliničkom</a:t>
            </a:r>
            <a:r>
              <a:rPr lang="en-US" dirty="0"/>
              <a:t> </a:t>
            </a:r>
            <a:r>
              <a:rPr lang="en-US" dirty="0" err="1"/>
              <a:t>ispitivanju</a:t>
            </a:r>
            <a:r>
              <a:rPr lang="en-US" dirty="0"/>
              <a:t>/</a:t>
            </a:r>
            <a:r>
              <a:rPr lang="en-US" dirty="0" err="1"/>
              <a:t>Izveštaj</a:t>
            </a:r>
            <a:r>
              <a:rPr lang="en-US" dirty="0"/>
              <a:t> o </a:t>
            </a:r>
            <a:r>
              <a:rPr lang="en-US" dirty="0" err="1"/>
              <a:t>studiji</a:t>
            </a:r>
            <a:br>
              <a:rPr lang="en-US" dirty="0"/>
            </a:b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BAABE58D-FCFA-4180-A0B8-CBBB4D9F06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Pisani </a:t>
            </a:r>
            <a:r>
              <a:rPr lang="en-US" dirty="0" err="1"/>
              <a:t>dokument</a:t>
            </a:r>
            <a:r>
              <a:rPr lang="en-US" dirty="0"/>
              <a:t> o </a:t>
            </a:r>
            <a:r>
              <a:rPr lang="en-US" dirty="0" err="1"/>
              <a:t>ispitivanju</a:t>
            </a:r>
            <a:r>
              <a:rPr lang="en-US" dirty="0"/>
              <a:t>/</a:t>
            </a:r>
            <a:r>
              <a:rPr lang="en-US" dirty="0" err="1"/>
              <a:t>studiji</a:t>
            </a:r>
            <a:r>
              <a:rPr lang="en-US" dirty="0"/>
              <a:t> </a:t>
            </a:r>
            <a:r>
              <a:rPr lang="en-US" dirty="0" err="1"/>
              <a:t>svih</a:t>
            </a:r>
            <a:r>
              <a:rPr lang="en-US" dirty="0"/>
              <a:t> </a:t>
            </a:r>
            <a:r>
              <a:rPr lang="en-US" dirty="0" err="1"/>
              <a:t>terapijskih</a:t>
            </a:r>
            <a:r>
              <a:rPr lang="en-US" dirty="0"/>
              <a:t>, </a:t>
            </a:r>
            <a:r>
              <a:rPr lang="en-US" dirty="0" err="1"/>
              <a:t>profilaktičkih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dijagnostičkih</a:t>
            </a:r>
            <a:r>
              <a:rPr lang="en-US" dirty="0"/>
              <a:t> </a:t>
            </a:r>
            <a:r>
              <a:rPr lang="en-US" dirty="0" err="1"/>
              <a:t>agenasa</a:t>
            </a:r>
            <a:r>
              <a:rPr lang="en-US" dirty="0"/>
              <a:t> </a:t>
            </a:r>
            <a:r>
              <a:rPr lang="en-US" dirty="0" err="1"/>
              <a:t>sprovedenih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sr-Latn-RS" dirty="0"/>
              <a:t> </a:t>
            </a:r>
            <a:r>
              <a:rPr lang="en-US" dirty="0" err="1"/>
              <a:t>ljudima</a:t>
            </a:r>
            <a:r>
              <a:rPr lang="en-US" dirty="0"/>
              <a:t> u </a:t>
            </a:r>
            <a:r>
              <a:rPr lang="en-US" dirty="0" err="1"/>
              <a:t>kome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navedeni</a:t>
            </a:r>
            <a:r>
              <a:rPr lang="en-US" dirty="0"/>
              <a:t> </a:t>
            </a:r>
            <a:r>
              <a:rPr lang="en-US" dirty="0" err="1"/>
              <a:t>objedinjeni</a:t>
            </a:r>
            <a:r>
              <a:rPr lang="en-US" dirty="0"/>
              <a:t> </a:t>
            </a:r>
            <a:r>
              <a:rPr lang="en-US" dirty="0" err="1"/>
              <a:t>klinički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statistički</a:t>
            </a:r>
            <a:r>
              <a:rPr lang="en-US" dirty="0"/>
              <a:t> </a:t>
            </a:r>
            <a:r>
              <a:rPr lang="en-US" dirty="0" err="1"/>
              <a:t>značajni</a:t>
            </a:r>
            <a:r>
              <a:rPr lang="en-US" dirty="0"/>
              <a:t> </a:t>
            </a:r>
            <a:r>
              <a:rPr lang="en-US" dirty="0" err="1"/>
              <a:t>podaci</a:t>
            </a:r>
            <a:r>
              <a:rPr lang="en-US" dirty="0"/>
              <a:t>, </a:t>
            </a:r>
            <a:r>
              <a:rPr lang="en-US" dirty="0" err="1"/>
              <a:t>nalazi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analize</a:t>
            </a:r>
            <a:r>
              <a:rPr lang="en-US" dirty="0"/>
              <a:t> </a:t>
            </a:r>
            <a:r>
              <a:rPr lang="en-US" dirty="0" err="1"/>
              <a:t>dobijenih</a:t>
            </a:r>
            <a:r>
              <a:rPr lang="en-US" dirty="0"/>
              <a:t> </a:t>
            </a:r>
            <a:r>
              <a:rPr lang="en-US" dirty="0" err="1"/>
              <a:t>rezultata</a:t>
            </a:r>
            <a:r>
              <a:rPr lang="sr-Latn-RS" dirty="0"/>
              <a:t> </a:t>
            </a:r>
            <a:r>
              <a:rPr lang="en-US" dirty="0" err="1"/>
              <a:t>ispitivanja</a:t>
            </a:r>
            <a:r>
              <a:rPr lang="sr-Latn-RS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0262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982DF86-0876-47A7-B9BC-D4CBBB742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 err="1"/>
              <a:t>Nezavisni</a:t>
            </a:r>
            <a:r>
              <a:rPr lang="en-US" sz="2000" dirty="0"/>
              <a:t> </a:t>
            </a:r>
            <a:r>
              <a:rPr lang="en-US" sz="2000" dirty="0" err="1"/>
              <a:t>komitet</a:t>
            </a:r>
            <a:r>
              <a:rPr lang="en-US" sz="2000" dirty="0"/>
              <a:t> za monitoring </a:t>
            </a:r>
            <a:r>
              <a:rPr lang="en-US" sz="2000" dirty="0" err="1"/>
              <a:t>podataka</a:t>
            </a:r>
            <a:r>
              <a:rPr lang="sr-Latn-RS" sz="2000" dirty="0"/>
              <a:t> </a:t>
            </a:r>
            <a:r>
              <a:rPr lang="en-US" sz="2000" dirty="0"/>
              <a:t>(Independent Data-Monitoring Committee, IDMC) - </a:t>
            </a:r>
            <a:r>
              <a:rPr lang="en-US" sz="2000" dirty="0" err="1"/>
              <a:t>Odbor</a:t>
            </a:r>
            <a:r>
              <a:rPr lang="en-US" sz="2000" dirty="0"/>
              <a:t> za monitoring </a:t>
            </a:r>
            <a:r>
              <a:rPr lang="en-US" sz="2000" dirty="0" err="1"/>
              <a:t>podataka</a:t>
            </a:r>
            <a:r>
              <a:rPr lang="en-US" sz="2000" dirty="0"/>
              <a:t> I</a:t>
            </a:r>
            <a:r>
              <a:rPr lang="sr-Latn-RS" sz="2000" dirty="0"/>
              <a:t> </a:t>
            </a:r>
            <a:r>
              <a:rPr lang="en-US" sz="2000" dirty="0" err="1"/>
              <a:t>sigurnosti</a:t>
            </a:r>
            <a:r>
              <a:rPr lang="en-US" sz="2000" dirty="0"/>
              <a:t>, </a:t>
            </a:r>
            <a:r>
              <a:rPr lang="en-US" sz="2000" dirty="0" err="1"/>
              <a:t>Komitet</a:t>
            </a:r>
            <a:r>
              <a:rPr lang="en-US" sz="2000" dirty="0"/>
              <a:t> za monitoring, </a:t>
            </a:r>
            <a:r>
              <a:rPr lang="en-US" sz="2000" dirty="0" err="1"/>
              <a:t>Komitet</a:t>
            </a:r>
            <a:r>
              <a:rPr lang="en-US" sz="2000" dirty="0"/>
              <a:t> za </a:t>
            </a:r>
            <a:r>
              <a:rPr lang="en-US" sz="2000" dirty="0" err="1"/>
              <a:t>monotoring</a:t>
            </a:r>
            <a:r>
              <a:rPr lang="en-US" sz="2000" dirty="0"/>
              <a:t> </a:t>
            </a:r>
            <a:r>
              <a:rPr lang="en-US" sz="2000" dirty="0" err="1"/>
              <a:t>podataka</a:t>
            </a:r>
            <a:br>
              <a:rPr lang="en-US" dirty="0"/>
            </a:b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98F3F1A4-1EC9-476E-B4E1-9FA480520F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Nezavisni</a:t>
            </a:r>
            <a:r>
              <a:rPr lang="en-US" dirty="0"/>
              <a:t> </a:t>
            </a:r>
            <a:r>
              <a:rPr lang="en-US" dirty="0" err="1"/>
              <a:t>komitet</a:t>
            </a:r>
            <a:r>
              <a:rPr lang="en-US" dirty="0"/>
              <a:t> za monitoring </a:t>
            </a:r>
            <a:r>
              <a:rPr lang="en-US" dirty="0" err="1"/>
              <a:t>podataka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može</a:t>
            </a:r>
            <a:r>
              <a:rPr lang="en-US" dirty="0"/>
              <a:t> da </a:t>
            </a:r>
            <a:r>
              <a:rPr lang="en-US" dirty="0" err="1"/>
              <a:t>formira</a:t>
            </a:r>
            <a:r>
              <a:rPr lang="en-US" dirty="0"/>
              <a:t> </a:t>
            </a:r>
            <a:r>
              <a:rPr lang="en-US" dirty="0" err="1"/>
              <a:t>sponzor</a:t>
            </a:r>
            <a:r>
              <a:rPr lang="en-US" dirty="0"/>
              <a:t> u </a:t>
            </a:r>
            <a:r>
              <a:rPr lang="en-US" dirty="0" err="1"/>
              <a:t>cilju</a:t>
            </a:r>
            <a:r>
              <a:rPr lang="en-US" dirty="0"/>
              <a:t> </a:t>
            </a:r>
            <a:r>
              <a:rPr lang="en-US" dirty="0" err="1"/>
              <a:t>sprovođenja</a:t>
            </a:r>
            <a:r>
              <a:rPr lang="en-US" dirty="0"/>
              <a:t> </a:t>
            </a:r>
            <a:r>
              <a:rPr lang="en-US" dirty="0" err="1"/>
              <a:t>periodične</a:t>
            </a:r>
            <a:r>
              <a:rPr lang="sr-Latn-RS" dirty="0"/>
              <a:t> </a:t>
            </a:r>
            <a:r>
              <a:rPr lang="en-US" dirty="0" err="1"/>
              <a:t>procene</a:t>
            </a:r>
            <a:r>
              <a:rPr lang="en-US" dirty="0"/>
              <a:t> </a:t>
            </a:r>
            <a:r>
              <a:rPr lang="en-US" dirty="0" err="1"/>
              <a:t>toka</a:t>
            </a:r>
            <a:r>
              <a:rPr lang="en-US" dirty="0"/>
              <a:t> </a:t>
            </a:r>
            <a:r>
              <a:rPr lang="en-US" dirty="0" err="1"/>
              <a:t>kliničkog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, </a:t>
            </a:r>
            <a:r>
              <a:rPr lang="en-US" dirty="0" err="1"/>
              <a:t>podataka</a:t>
            </a:r>
            <a:r>
              <a:rPr lang="en-US" dirty="0"/>
              <a:t> o </a:t>
            </a:r>
            <a:r>
              <a:rPr lang="en-US" dirty="0" err="1"/>
              <a:t>sigurnosti</a:t>
            </a:r>
            <a:r>
              <a:rPr lang="en-US" dirty="0"/>
              <a:t>, </a:t>
            </a:r>
            <a:r>
              <a:rPr lang="en-US" dirty="0" err="1"/>
              <a:t>kritičnih</a:t>
            </a:r>
            <a:r>
              <a:rPr lang="en-US" dirty="0"/>
              <a:t> </a:t>
            </a:r>
            <a:r>
              <a:rPr lang="en-US" dirty="0" err="1"/>
              <a:t>tačaka</a:t>
            </a:r>
            <a:r>
              <a:rPr lang="en-US" dirty="0"/>
              <a:t> </a:t>
            </a:r>
            <a:r>
              <a:rPr lang="en-US" dirty="0" err="1"/>
              <a:t>efikasnosti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preporučuje</a:t>
            </a:r>
            <a:r>
              <a:rPr lang="sr-Latn-RS" dirty="0"/>
              <a:t> </a:t>
            </a:r>
            <a:r>
              <a:rPr lang="en-US" dirty="0" err="1"/>
              <a:t>sponzoru</a:t>
            </a:r>
            <a:r>
              <a:rPr lang="en-US" dirty="0"/>
              <a:t> </a:t>
            </a:r>
            <a:r>
              <a:rPr lang="en-US" dirty="0" err="1"/>
              <a:t>nastavak</a:t>
            </a:r>
            <a:r>
              <a:rPr lang="en-US" dirty="0"/>
              <a:t>, </a:t>
            </a:r>
            <a:r>
              <a:rPr lang="en-US" dirty="0" err="1"/>
              <a:t>modifikaciju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prekid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849594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40AFE53-6846-4940-8C5B-AC7A9096F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Nepristrasni</a:t>
            </a:r>
            <a:r>
              <a:rPr lang="en-US" dirty="0"/>
              <a:t> </a:t>
            </a:r>
            <a:r>
              <a:rPr lang="en-US" dirty="0" err="1"/>
              <a:t>svedok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73B40B4B-0F12-408A-B63F-FB0A603582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Lice </a:t>
            </a:r>
            <a:r>
              <a:rPr lang="en-US" dirty="0" err="1"/>
              <a:t>nezavisno</a:t>
            </a:r>
            <a:r>
              <a:rPr lang="en-US" dirty="0"/>
              <a:t> od </a:t>
            </a:r>
            <a:r>
              <a:rPr lang="en-US" dirty="0" err="1"/>
              <a:t>ispitivanja</a:t>
            </a:r>
            <a:r>
              <a:rPr lang="en-US" dirty="0"/>
              <a:t>, </a:t>
            </a:r>
            <a:r>
              <a:rPr lang="en-US" dirty="0" err="1"/>
              <a:t>koja</a:t>
            </a:r>
            <a:r>
              <a:rPr lang="en-US" dirty="0"/>
              <a:t> ne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podložno</a:t>
            </a:r>
            <a:r>
              <a:rPr lang="en-US" dirty="0"/>
              <a:t> </a:t>
            </a:r>
            <a:r>
              <a:rPr lang="en-US" dirty="0" err="1"/>
              <a:t>uticajima</a:t>
            </a:r>
            <a:r>
              <a:rPr lang="en-US" dirty="0"/>
              <a:t> </a:t>
            </a:r>
            <a:r>
              <a:rPr lang="en-US" dirty="0" err="1"/>
              <a:t>osoba</a:t>
            </a:r>
            <a:r>
              <a:rPr lang="en-US" dirty="0"/>
              <a:t> </a:t>
            </a:r>
            <a:r>
              <a:rPr lang="en-US" dirty="0" err="1"/>
              <a:t>uključenih</a:t>
            </a:r>
            <a:r>
              <a:rPr lang="en-US" dirty="0"/>
              <a:t> u </a:t>
            </a:r>
            <a:r>
              <a:rPr lang="en-US" dirty="0" err="1"/>
              <a:t>kliničko</a:t>
            </a:r>
            <a:r>
              <a:rPr lang="en-US" dirty="0"/>
              <a:t> </a:t>
            </a:r>
            <a:r>
              <a:rPr lang="en-US" dirty="0" err="1"/>
              <a:t>ispitivanje</a:t>
            </a:r>
            <a:r>
              <a:rPr lang="en-US" dirty="0"/>
              <a:t>, </a:t>
            </a:r>
            <a:r>
              <a:rPr lang="en-US" dirty="0" err="1"/>
              <a:t>koje</a:t>
            </a:r>
            <a:r>
              <a:rPr lang="sr-Latn-RS" dirty="0"/>
              <a:t> </a:t>
            </a:r>
            <a:r>
              <a:rPr lang="en-US" dirty="0" err="1"/>
              <a:t>prisustvuje</a:t>
            </a:r>
            <a:r>
              <a:rPr lang="en-US" dirty="0"/>
              <a:t> </a:t>
            </a:r>
            <a:r>
              <a:rPr lang="en-US" dirty="0" err="1"/>
              <a:t>procesu</a:t>
            </a:r>
            <a:r>
              <a:rPr lang="en-US" dirty="0"/>
              <a:t> </a:t>
            </a:r>
            <a:r>
              <a:rPr lang="en-US" dirty="0" err="1"/>
              <a:t>davanja</a:t>
            </a:r>
            <a:r>
              <a:rPr lang="en-US" dirty="0"/>
              <a:t> </a:t>
            </a:r>
            <a:r>
              <a:rPr lang="en-US" dirty="0" err="1"/>
              <a:t>informisanog</a:t>
            </a:r>
            <a:r>
              <a:rPr lang="en-US" dirty="0"/>
              <a:t> </a:t>
            </a:r>
            <a:r>
              <a:rPr lang="en-US" dirty="0" err="1"/>
              <a:t>pristanka</a:t>
            </a:r>
            <a:r>
              <a:rPr lang="en-US" dirty="0"/>
              <a:t> za </a:t>
            </a:r>
            <a:r>
              <a:rPr lang="en-US" dirty="0" err="1"/>
              <a:t>učešće</a:t>
            </a:r>
            <a:r>
              <a:rPr lang="en-US" dirty="0"/>
              <a:t> u </a:t>
            </a:r>
            <a:r>
              <a:rPr lang="en-US" dirty="0" err="1"/>
              <a:t>studiji</a:t>
            </a:r>
            <a:r>
              <a:rPr lang="en-US" dirty="0"/>
              <a:t> </a:t>
            </a:r>
            <a:r>
              <a:rPr lang="en-US" dirty="0" err="1"/>
              <a:t>ukoliko</a:t>
            </a:r>
            <a:r>
              <a:rPr lang="en-US" dirty="0"/>
              <a:t> </a:t>
            </a:r>
            <a:r>
              <a:rPr lang="en-US" dirty="0" err="1"/>
              <a:t>ispitanik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njegov</a:t>
            </a:r>
            <a:r>
              <a:rPr lang="en-US" dirty="0"/>
              <a:t> </a:t>
            </a:r>
            <a:r>
              <a:rPr lang="en-US" dirty="0" err="1"/>
              <a:t>zakonski</a:t>
            </a:r>
            <a:r>
              <a:rPr lang="sr-Latn-RS" dirty="0"/>
              <a:t> </a:t>
            </a:r>
            <a:r>
              <a:rPr lang="en-US" dirty="0" err="1"/>
              <a:t>zastupnik</a:t>
            </a:r>
            <a:r>
              <a:rPr lang="en-US" dirty="0"/>
              <a:t> ne </a:t>
            </a:r>
            <a:r>
              <a:rPr lang="en-US" dirty="0" err="1"/>
              <a:t>može</a:t>
            </a:r>
            <a:r>
              <a:rPr lang="en-US" dirty="0"/>
              <a:t> da </a:t>
            </a:r>
            <a:r>
              <a:rPr lang="en-US" dirty="0" err="1"/>
              <a:t>čita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</a:t>
            </a:r>
            <a:r>
              <a:rPr lang="en-US" dirty="0" err="1"/>
              <a:t>čita</a:t>
            </a:r>
            <a:r>
              <a:rPr lang="en-US" dirty="0"/>
              <a:t> </a:t>
            </a:r>
            <a:r>
              <a:rPr lang="en-US" dirty="0" err="1"/>
              <a:t>bilo</a:t>
            </a:r>
            <a:r>
              <a:rPr lang="en-US" dirty="0"/>
              <a:t> </a:t>
            </a:r>
            <a:r>
              <a:rPr lang="en-US" dirty="0" err="1"/>
              <a:t>koju</a:t>
            </a:r>
            <a:r>
              <a:rPr lang="en-US" dirty="0"/>
              <a:t> </a:t>
            </a:r>
            <a:r>
              <a:rPr lang="en-US" dirty="0" err="1"/>
              <a:t>pisanu</a:t>
            </a:r>
            <a:r>
              <a:rPr lang="en-US" dirty="0"/>
              <a:t> </a:t>
            </a:r>
            <a:r>
              <a:rPr lang="en-US" dirty="0" err="1"/>
              <a:t>informaciju</a:t>
            </a:r>
            <a:r>
              <a:rPr lang="en-US" dirty="0"/>
              <a:t> </a:t>
            </a:r>
            <a:r>
              <a:rPr lang="en-US" dirty="0" err="1"/>
              <a:t>podnetu</a:t>
            </a:r>
            <a:r>
              <a:rPr lang="en-US" dirty="0"/>
              <a:t> </a:t>
            </a:r>
            <a:r>
              <a:rPr lang="en-US" dirty="0" err="1"/>
              <a:t>ispitaniku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76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07272A5-E340-4D32-A978-F19608462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C547B94D-FC5C-48B7-B126-95B70739A7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 err="1"/>
              <a:t>Napredak</a:t>
            </a:r>
            <a:r>
              <a:rPr lang="en-US" dirty="0"/>
              <a:t> u </a:t>
            </a:r>
            <a:r>
              <a:rPr lang="en-US" dirty="0" err="1"/>
              <a:t>medicini</a:t>
            </a:r>
            <a:r>
              <a:rPr lang="en-US" dirty="0"/>
              <a:t> mora da </a:t>
            </a:r>
            <a:r>
              <a:rPr lang="en-US" dirty="0" err="1"/>
              <a:t>bude</a:t>
            </a:r>
            <a:r>
              <a:rPr lang="en-US" dirty="0"/>
              <a:t> </a:t>
            </a:r>
            <a:r>
              <a:rPr lang="en-US" dirty="0" err="1"/>
              <a:t>zasnovan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istraživanjima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se </a:t>
            </a:r>
            <a:r>
              <a:rPr lang="en-US" dirty="0" err="1"/>
              <a:t>sprovode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zdravim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bolesnim</a:t>
            </a:r>
            <a:r>
              <a:rPr lang="en-US" dirty="0"/>
              <a:t> </a:t>
            </a:r>
            <a:r>
              <a:rPr lang="en-US" dirty="0" err="1"/>
              <a:t>ljudima</a:t>
            </a:r>
            <a:r>
              <a:rPr lang="en-US" dirty="0"/>
              <a:t>. </a:t>
            </a:r>
            <a:r>
              <a:rPr lang="en-US" dirty="0" err="1"/>
              <a:t>Cilj</a:t>
            </a:r>
            <a:r>
              <a:rPr lang="en-US" dirty="0"/>
              <a:t> </a:t>
            </a:r>
            <a:r>
              <a:rPr lang="en-US" dirty="0" err="1"/>
              <a:t>svih</a:t>
            </a:r>
            <a:r>
              <a:rPr lang="en-US" dirty="0"/>
              <a:t> </a:t>
            </a:r>
            <a:r>
              <a:rPr lang="en-US" dirty="0" err="1"/>
              <a:t>kliničkih</a:t>
            </a:r>
            <a:r>
              <a:rPr lang="en-US" dirty="0"/>
              <a:t> </a:t>
            </a:r>
            <a:r>
              <a:rPr lang="en-US" dirty="0" err="1"/>
              <a:t>istraživanja</a:t>
            </a:r>
            <a:r>
              <a:rPr lang="en-US" dirty="0"/>
              <a:t> </a:t>
            </a:r>
            <a:r>
              <a:rPr lang="en-US" dirty="0" err="1"/>
              <a:t>jeste</a:t>
            </a:r>
            <a:r>
              <a:rPr lang="en-US" dirty="0"/>
              <a:t> da se </a:t>
            </a:r>
            <a:r>
              <a:rPr lang="en-US" dirty="0" err="1"/>
              <a:t>unaprede</a:t>
            </a:r>
            <a:r>
              <a:rPr lang="en-US" dirty="0"/>
              <a:t> </a:t>
            </a:r>
            <a:r>
              <a:rPr lang="en-US" dirty="0" err="1"/>
              <a:t>profilaktički</a:t>
            </a:r>
            <a:r>
              <a:rPr lang="en-US" dirty="0"/>
              <a:t>, </a:t>
            </a:r>
            <a:r>
              <a:rPr lang="en-US" dirty="0" err="1"/>
              <a:t>dijagnostički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terapijski</a:t>
            </a:r>
            <a:r>
              <a:rPr lang="en-US" dirty="0"/>
              <a:t> </a:t>
            </a:r>
            <a:r>
              <a:rPr lang="en-US" dirty="0" err="1"/>
              <a:t>postupci</a:t>
            </a:r>
            <a:r>
              <a:rPr lang="en-US" dirty="0"/>
              <a:t>. </a:t>
            </a:r>
            <a:r>
              <a:rPr lang="en-US" dirty="0" err="1"/>
              <a:t>Kliničko</a:t>
            </a:r>
            <a:r>
              <a:rPr lang="en-US" dirty="0"/>
              <a:t> </a:t>
            </a:r>
            <a:r>
              <a:rPr lang="en-US" dirty="0" err="1"/>
              <a:t>ispitivanje</a:t>
            </a:r>
            <a:r>
              <a:rPr lang="en-US" dirty="0"/>
              <a:t>, </a:t>
            </a:r>
            <a:r>
              <a:rPr lang="en-US" dirty="0" err="1"/>
              <a:t>osim</a:t>
            </a:r>
            <a:r>
              <a:rPr lang="en-US" dirty="0"/>
              <a:t> </a:t>
            </a:r>
            <a:r>
              <a:rPr lang="en-US" dirty="0" err="1"/>
              <a:t>naučnih</a:t>
            </a:r>
            <a:r>
              <a:rPr lang="en-US" dirty="0"/>
              <a:t>, mora da </a:t>
            </a:r>
            <a:r>
              <a:rPr lang="en-US" dirty="0" err="1"/>
              <a:t>zadovolji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etičke</a:t>
            </a:r>
            <a:r>
              <a:rPr lang="en-US" dirty="0"/>
              <a:t> </a:t>
            </a:r>
            <a:r>
              <a:rPr lang="en-US" dirty="0" err="1"/>
              <a:t>standarde</a:t>
            </a:r>
            <a:r>
              <a:rPr lang="en-US" dirty="0"/>
              <a:t>, </a:t>
            </a:r>
            <a:r>
              <a:rPr lang="en-US" dirty="0" err="1"/>
              <a:t>kojima</a:t>
            </a:r>
            <a:r>
              <a:rPr lang="en-US" dirty="0"/>
              <a:t> se </a:t>
            </a:r>
            <a:r>
              <a:rPr lang="en-US" dirty="0" err="1"/>
              <a:t>štite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promovišu</a:t>
            </a:r>
            <a:r>
              <a:rPr lang="en-US" dirty="0"/>
              <a:t> </a:t>
            </a:r>
            <a:r>
              <a:rPr lang="en-US" dirty="0" err="1"/>
              <a:t>prava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, </a:t>
            </a:r>
            <a:r>
              <a:rPr lang="en-US" dirty="0" err="1"/>
              <a:t>njihova</a:t>
            </a:r>
            <a:r>
              <a:rPr lang="en-US" dirty="0"/>
              <a:t> </a:t>
            </a:r>
            <a:r>
              <a:rPr lang="en-US" dirty="0" err="1"/>
              <a:t>bezbednost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dobrobit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814006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96CB064-728A-44C2-A329-A2C54897D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Nezavisni</a:t>
            </a:r>
            <a:r>
              <a:rPr lang="en-US" dirty="0"/>
              <a:t> </a:t>
            </a:r>
            <a:r>
              <a:rPr lang="en-US" dirty="0" err="1"/>
              <a:t>Etički</a:t>
            </a:r>
            <a:r>
              <a:rPr lang="en-US" dirty="0"/>
              <a:t> </a:t>
            </a:r>
            <a:r>
              <a:rPr lang="en-US" dirty="0" err="1"/>
              <a:t>odbor</a:t>
            </a:r>
            <a:r>
              <a:rPr lang="en-US" dirty="0"/>
              <a:t> (Independent Ethics Committee, IEC)</a:t>
            </a:r>
            <a:br>
              <a:rPr lang="en-US" dirty="0"/>
            </a:b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C9BCC143-608F-437D-8ED7-6EBE1BC065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/>
              <a:t>Nezavisno</a:t>
            </a:r>
            <a:r>
              <a:rPr lang="en-US" dirty="0"/>
              <a:t> </a:t>
            </a:r>
            <a:r>
              <a:rPr lang="en-US" dirty="0" err="1"/>
              <a:t>telo</a:t>
            </a:r>
            <a:r>
              <a:rPr lang="en-US" dirty="0"/>
              <a:t> (</a:t>
            </a:r>
            <a:r>
              <a:rPr lang="en-US" dirty="0" err="1"/>
              <a:t>odbor</a:t>
            </a:r>
            <a:r>
              <a:rPr lang="en-US" dirty="0"/>
              <a:t> za </a:t>
            </a:r>
            <a:r>
              <a:rPr lang="en-US" dirty="0" err="1"/>
              <a:t>razmatranje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odbor</a:t>
            </a:r>
            <a:r>
              <a:rPr lang="en-US" dirty="0"/>
              <a:t>, </a:t>
            </a:r>
            <a:r>
              <a:rPr lang="en-US" dirty="0" err="1"/>
              <a:t>institucionalni</a:t>
            </a:r>
            <a:r>
              <a:rPr lang="en-US" dirty="0"/>
              <a:t>, </a:t>
            </a:r>
            <a:r>
              <a:rPr lang="en-US" dirty="0" err="1"/>
              <a:t>regionalni</a:t>
            </a:r>
            <a:r>
              <a:rPr lang="en-US" dirty="0"/>
              <a:t>, </a:t>
            </a:r>
            <a:r>
              <a:rPr lang="en-US" dirty="0" err="1"/>
              <a:t>nacionalni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nadnacionalni</a:t>
            </a:r>
            <a:r>
              <a:rPr lang="en-US" dirty="0"/>
              <a:t>),</a:t>
            </a:r>
          </a:p>
          <a:p>
            <a:pPr marL="0" indent="0">
              <a:buNone/>
            </a:pPr>
            <a:r>
              <a:rPr lang="en-US" dirty="0" err="1"/>
              <a:t>sastavljen</a:t>
            </a:r>
            <a:r>
              <a:rPr lang="en-US" dirty="0"/>
              <a:t> od </a:t>
            </a:r>
            <a:r>
              <a:rPr lang="en-US" dirty="0" err="1"/>
              <a:t>medicinskih</a:t>
            </a:r>
            <a:r>
              <a:rPr lang="en-US" dirty="0"/>
              <a:t> </a:t>
            </a:r>
            <a:r>
              <a:rPr lang="en-US" dirty="0" err="1"/>
              <a:t>stručnjaka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članova</a:t>
            </a:r>
            <a:r>
              <a:rPr lang="en-US" dirty="0"/>
              <a:t> </a:t>
            </a:r>
            <a:r>
              <a:rPr lang="en-US" dirty="0" err="1"/>
              <a:t>nemedicinskih</a:t>
            </a:r>
            <a:r>
              <a:rPr lang="en-US" dirty="0"/>
              <a:t> </a:t>
            </a:r>
            <a:r>
              <a:rPr lang="en-US" dirty="0" err="1"/>
              <a:t>službi</a:t>
            </a:r>
            <a:r>
              <a:rPr lang="en-US" dirty="0"/>
              <a:t>, </a:t>
            </a:r>
            <a:r>
              <a:rPr lang="en-US" dirty="0" err="1"/>
              <a:t>čija</a:t>
            </a:r>
            <a:r>
              <a:rPr lang="en-US" dirty="0"/>
              <a:t> je </a:t>
            </a:r>
            <a:r>
              <a:rPr lang="en-US" dirty="0" err="1"/>
              <a:t>odgovornost</a:t>
            </a:r>
            <a:r>
              <a:rPr lang="en-US" dirty="0"/>
              <a:t> da </a:t>
            </a:r>
            <a:r>
              <a:rPr lang="en-US" dirty="0" err="1"/>
              <a:t>obezbedi</a:t>
            </a:r>
            <a:r>
              <a:rPr lang="en-US" dirty="0"/>
              <a:t> </a:t>
            </a:r>
            <a:r>
              <a:rPr lang="en-US" dirty="0" err="1"/>
              <a:t>zaštitu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prava</a:t>
            </a:r>
            <a:r>
              <a:rPr lang="en-US" dirty="0"/>
              <a:t>, </a:t>
            </a:r>
            <a:r>
              <a:rPr lang="en-US" dirty="0" err="1"/>
              <a:t>sigurnosti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dobrobiti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uključeni</a:t>
            </a:r>
            <a:r>
              <a:rPr lang="en-US" dirty="0"/>
              <a:t> u </a:t>
            </a:r>
            <a:r>
              <a:rPr lang="en-US" dirty="0" err="1"/>
              <a:t>ispitivanje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obezbeđuju</a:t>
            </a:r>
            <a:r>
              <a:rPr lang="en-US" dirty="0"/>
              <a:t> </a:t>
            </a:r>
            <a:r>
              <a:rPr lang="en-US" dirty="0" err="1"/>
              <a:t>javnu</a:t>
            </a:r>
            <a:r>
              <a:rPr lang="en-US" dirty="0"/>
              <a:t> </a:t>
            </a:r>
            <a:r>
              <a:rPr lang="en-US" dirty="0" err="1"/>
              <a:t>garanciju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zaštite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 err="1"/>
              <a:t>između</a:t>
            </a:r>
            <a:r>
              <a:rPr lang="en-US" dirty="0"/>
              <a:t> </a:t>
            </a:r>
            <a:r>
              <a:rPr lang="en-US" dirty="0" err="1"/>
              <a:t>ostalog</a:t>
            </a:r>
            <a:r>
              <a:rPr lang="en-US" dirty="0"/>
              <a:t>, </a:t>
            </a:r>
            <a:r>
              <a:rPr lang="en-US" dirty="0" err="1"/>
              <a:t>preispitujući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odobravajući</a:t>
            </a:r>
            <a:r>
              <a:rPr lang="en-US" dirty="0"/>
              <a:t>/</a:t>
            </a:r>
            <a:r>
              <a:rPr lang="en-US" dirty="0" err="1"/>
              <a:t>davajući</a:t>
            </a:r>
            <a:r>
              <a:rPr lang="en-US" dirty="0"/>
              <a:t> </a:t>
            </a:r>
            <a:r>
              <a:rPr lang="en-US" dirty="0" err="1"/>
              <a:t>pozitivno</a:t>
            </a:r>
            <a:r>
              <a:rPr lang="en-US" dirty="0"/>
              <a:t> </a:t>
            </a:r>
            <a:r>
              <a:rPr lang="en-US" dirty="0" err="1"/>
              <a:t>mišljenje</a:t>
            </a:r>
            <a:r>
              <a:rPr lang="en-US" dirty="0"/>
              <a:t> n</a:t>
            </a:r>
            <a:r>
              <a:rPr lang="sr-Latn-RS" dirty="0"/>
              <a:t>a</a:t>
            </a:r>
            <a:r>
              <a:rPr lang="en-US" dirty="0"/>
              <a:t> </a:t>
            </a:r>
            <a:r>
              <a:rPr lang="en-US" dirty="0" err="1"/>
              <a:t>protokol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, </a:t>
            </a:r>
            <a:r>
              <a:rPr lang="en-US" dirty="0" err="1"/>
              <a:t>pogodnost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istraživača</a:t>
            </a:r>
            <a:r>
              <a:rPr lang="en-US" dirty="0"/>
              <a:t>, </a:t>
            </a:r>
            <a:r>
              <a:rPr lang="en-US" dirty="0" err="1"/>
              <a:t>ustanova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metoda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materijala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će</a:t>
            </a:r>
            <a:r>
              <a:rPr lang="en-US" dirty="0"/>
              <a:t> se </a:t>
            </a:r>
            <a:r>
              <a:rPr lang="en-US" dirty="0" err="1"/>
              <a:t>koristiti</a:t>
            </a:r>
            <a:r>
              <a:rPr lang="en-US" dirty="0"/>
              <a:t> za </a:t>
            </a:r>
            <a:r>
              <a:rPr lang="en-US" dirty="0" err="1"/>
              <a:t>dobijanje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dokumentovanje</a:t>
            </a:r>
            <a:r>
              <a:rPr lang="en-US" dirty="0"/>
              <a:t> </a:t>
            </a:r>
            <a:r>
              <a:rPr lang="en-US" dirty="0" err="1"/>
              <a:t>informisanog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pristanka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err="1"/>
              <a:t>Pravni</a:t>
            </a:r>
            <a:r>
              <a:rPr lang="en-US" dirty="0"/>
              <a:t> status, </a:t>
            </a:r>
            <a:r>
              <a:rPr lang="en-US" dirty="0" err="1"/>
              <a:t>sastav</a:t>
            </a:r>
            <a:r>
              <a:rPr lang="en-US" dirty="0"/>
              <a:t>, </a:t>
            </a:r>
            <a:r>
              <a:rPr lang="en-US" dirty="0" err="1"/>
              <a:t>funkcija</a:t>
            </a:r>
            <a:r>
              <a:rPr lang="en-US" dirty="0"/>
              <a:t>, </a:t>
            </a:r>
            <a:r>
              <a:rPr lang="en-US" dirty="0" err="1"/>
              <a:t>operacije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regulatorni</a:t>
            </a:r>
            <a:r>
              <a:rPr lang="en-US" dirty="0"/>
              <a:t> </a:t>
            </a:r>
            <a:r>
              <a:rPr lang="en-US" dirty="0" err="1"/>
              <a:t>zahtevi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se </a:t>
            </a:r>
            <a:r>
              <a:rPr lang="en-US" dirty="0" err="1"/>
              <a:t>odnose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nezavisne</a:t>
            </a:r>
            <a:r>
              <a:rPr lang="en-US" dirty="0"/>
              <a:t> </a:t>
            </a:r>
            <a:r>
              <a:rPr lang="en-US" dirty="0" err="1"/>
              <a:t>etičke</a:t>
            </a:r>
            <a:r>
              <a:rPr lang="en-US" dirty="0"/>
              <a:t> </a:t>
            </a:r>
            <a:r>
              <a:rPr lang="en-US" dirty="0" err="1"/>
              <a:t>komitete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mogu</a:t>
            </a:r>
            <a:r>
              <a:rPr lang="en-US" dirty="0"/>
              <a:t> se </a:t>
            </a:r>
            <a:r>
              <a:rPr lang="en-US" dirty="0" err="1"/>
              <a:t>razlikovati</a:t>
            </a:r>
            <a:r>
              <a:rPr lang="en-US" dirty="0"/>
              <a:t> </a:t>
            </a:r>
            <a:r>
              <a:rPr lang="en-US" dirty="0" err="1"/>
              <a:t>među</a:t>
            </a:r>
            <a:r>
              <a:rPr lang="en-US" dirty="0"/>
              <a:t> </a:t>
            </a:r>
            <a:r>
              <a:rPr lang="en-US" dirty="0" err="1"/>
              <a:t>zemljama</a:t>
            </a:r>
            <a:r>
              <a:rPr lang="en-US" dirty="0"/>
              <a:t>, </a:t>
            </a:r>
            <a:r>
              <a:rPr lang="en-US" dirty="0" err="1"/>
              <a:t>ali</a:t>
            </a:r>
            <a:r>
              <a:rPr lang="en-US" dirty="0"/>
              <a:t> bi </a:t>
            </a:r>
            <a:r>
              <a:rPr lang="en-US" dirty="0" err="1"/>
              <a:t>trebalo</a:t>
            </a:r>
            <a:r>
              <a:rPr lang="en-US" dirty="0"/>
              <a:t> da </a:t>
            </a:r>
            <a:r>
              <a:rPr lang="en-US" dirty="0" err="1"/>
              <a:t>omoguće</a:t>
            </a:r>
            <a:r>
              <a:rPr lang="en-US" dirty="0"/>
              <a:t> </a:t>
            </a:r>
            <a:r>
              <a:rPr lang="en-US" dirty="0" err="1"/>
              <a:t>nezavisnom</a:t>
            </a:r>
            <a:r>
              <a:rPr lang="en-US" dirty="0"/>
              <a:t> </a:t>
            </a:r>
            <a:r>
              <a:rPr lang="en-US" dirty="0" err="1"/>
              <a:t>etičkom</a:t>
            </a:r>
            <a:r>
              <a:rPr lang="en-US" dirty="0"/>
              <a:t> </a:t>
            </a:r>
            <a:r>
              <a:rPr lang="en-US" dirty="0" err="1"/>
              <a:t>komitetu</a:t>
            </a:r>
            <a:r>
              <a:rPr lang="en-US" dirty="0"/>
              <a:t> da </a:t>
            </a:r>
            <a:r>
              <a:rPr lang="en-US" dirty="0" err="1"/>
              <a:t>postupa</a:t>
            </a:r>
            <a:r>
              <a:rPr lang="en-US" dirty="0"/>
              <a:t> u</a:t>
            </a:r>
          </a:p>
          <a:p>
            <a:pPr marL="0" indent="0">
              <a:buNone/>
            </a:pPr>
            <a:r>
              <a:rPr lang="en-US" dirty="0" err="1"/>
              <a:t>skladu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GCP </a:t>
            </a:r>
            <a:r>
              <a:rPr lang="en-US" dirty="0" err="1"/>
              <a:t>kako</a:t>
            </a:r>
            <a:r>
              <a:rPr lang="en-US" dirty="0"/>
              <a:t> je </a:t>
            </a:r>
            <a:r>
              <a:rPr lang="en-US" dirty="0" err="1"/>
              <a:t>opisano</a:t>
            </a:r>
            <a:r>
              <a:rPr lang="en-US" dirty="0"/>
              <a:t> u </a:t>
            </a:r>
            <a:r>
              <a:rPr lang="en-US" dirty="0" err="1"/>
              <a:t>ovoj</a:t>
            </a:r>
            <a:r>
              <a:rPr lang="en-US" dirty="0"/>
              <a:t> </a:t>
            </a:r>
            <a:r>
              <a:rPr lang="en-US" dirty="0" err="1"/>
              <a:t>smernici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4177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FF9F615-616C-4A9F-86B9-1CDC91FF0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C3BD9C24-36C9-4E9B-99D9-3B38E566F2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/>
              <a:t>IEC </a:t>
            </a:r>
            <a:r>
              <a:rPr lang="en-US" dirty="0" err="1"/>
              <a:t>treba</a:t>
            </a:r>
            <a:r>
              <a:rPr lang="en-US" dirty="0"/>
              <a:t> da </a:t>
            </a:r>
            <a:r>
              <a:rPr lang="en-US" dirty="0" err="1"/>
              <a:t>štiti</a:t>
            </a:r>
            <a:r>
              <a:rPr lang="en-US" dirty="0"/>
              <a:t> </a:t>
            </a:r>
            <a:r>
              <a:rPr lang="en-US" dirty="0" err="1"/>
              <a:t>prava</a:t>
            </a:r>
            <a:r>
              <a:rPr lang="en-US" dirty="0"/>
              <a:t>, </a:t>
            </a:r>
            <a:r>
              <a:rPr lang="en-US" dirty="0" err="1"/>
              <a:t>sigurnost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dobrobit</a:t>
            </a:r>
            <a:r>
              <a:rPr lang="en-US" dirty="0"/>
              <a:t> </a:t>
            </a:r>
            <a:r>
              <a:rPr lang="en-US" dirty="0" err="1"/>
              <a:t>svih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, a </a:t>
            </a:r>
            <a:r>
              <a:rPr lang="en-US" dirty="0" err="1"/>
              <a:t>posebno</a:t>
            </a:r>
            <a:r>
              <a:rPr lang="en-US" dirty="0"/>
              <a:t> </a:t>
            </a:r>
            <a:r>
              <a:rPr lang="en-US" dirty="0" err="1"/>
              <a:t>vulnerabilnih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.</a:t>
            </a:r>
            <a:r>
              <a:rPr lang="sr-Latn-RS" dirty="0"/>
              <a:t> </a:t>
            </a:r>
            <a:r>
              <a:rPr lang="en-US" dirty="0"/>
              <a:t>IEC </a:t>
            </a:r>
            <a:r>
              <a:rPr lang="en-US" dirty="0" err="1"/>
              <a:t>treba</a:t>
            </a:r>
            <a:r>
              <a:rPr lang="en-US" dirty="0"/>
              <a:t> da </a:t>
            </a:r>
            <a:r>
              <a:rPr lang="en-US" dirty="0" err="1"/>
              <a:t>dobije</a:t>
            </a:r>
            <a:r>
              <a:rPr lang="en-US" dirty="0"/>
              <a:t> </a:t>
            </a:r>
            <a:r>
              <a:rPr lang="en-US" dirty="0" err="1"/>
              <a:t>sledeće</a:t>
            </a:r>
            <a:r>
              <a:rPr lang="en-US" dirty="0"/>
              <a:t> </a:t>
            </a:r>
            <a:r>
              <a:rPr lang="en-US" dirty="0" err="1"/>
              <a:t>dokumente</a:t>
            </a:r>
            <a:r>
              <a:rPr lang="en-US" dirty="0"/>
              <a:t>: </a:t>
            </a:r>
            <a:r>
              <a:rPr lang="en-US" dirty="0" err="1"/>
              <a:t>protokol</a:t>
            </a:r>
            <a:r>
              <a:rPr lang="en-US" dirty="0"/>
              <a:t>(e) </a:t>
            </a:r>
            <a:r>
              <a:rPr lang="en-US" dirty="0" err="1"/>
              <a:t>ispitivanja</a:t>
            </a:r>
            <a:r>
              <a:rPr lang="en-US" dirty="0"/>
              <a:t>/ </a:t>
            </a:r>
            <a:r>
              <a:rPr lang="en-US" dirty="0" err="1"/>
              <a:t>amandman</a:t>
            </a:r>
            <a:r>
              <a:rPr lang="en-US" dirty="0"/>
              <a:t>(e), </a:t>
            </a:r>
            <a:r>
              <a:rPr lang="en-US" dirty="0" err="1"/>
              <a:t>obrazac</a:t>
            </a:r>
            <a:r>
              <a:rPr lang="en-US" dirty="0"/>
              <a:t>(</a:t>
            </a:r>
            <a:r>
              <a:rPr lang="en-US" dirty="0" err="1"/>
              <a:t>sce</a:t>
            </a:r>
            <a:r>
              <a:rPr lang="en-US" dirty="0"/>
              <a:t>) za</a:t>
            </a:r>
            <a:r>
              <a:rPr lang="sr-Latn-RS" dirty="0"/>
              <a:t> </a:t>
            </a:r>
            <a:r>
              <a:rPr lang="en-US" dirty="0" err="1"/>
              <a:t>dobrovoljni</a:t>
            </a:r>
            <a:r>
              <a:rPr lang="en-US" dirty="0"/>
              <a:t> </a:t>
            </a:r>
            <a:r>
              <a:rPr lang="en-US" dirty="0" err="1"/>
              <a:t>pristanak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, </a:t>
            </a:r>
            <a:r>
              <a:rPr lang="en-US" dirty="0" err="1"/>
              <a:t>ažurirani</a:t>
            </a:r>
            <a:r>
              <a:rPr lang="en-US" dirty="0"/>
              <a:t> </a:t>
            </a:r>
            <a:r>
              <a:rPr lang="en-US" dirty="0" err="1"/>
              <a:t>obrazac</a:t>
            </a:r>
            <a:r>
              <a:rPr lang="en-US" dirty="0"/>
              <a:t> za </a:t>
            </a:r>
            <a:r>
              <a:rPr lang="en-US" dirty="0" err="1"/>
              <a:t>dobrovoljni</a:t>
            </a:r>
            <a:r>
              <a:rPr lang="en-US" dirty="0"/>
              <a:t> </a:t>
            </a:r>
            <a:r>
              <a:rPr lang="en-US" dirty="0" err="1"/>
              <a:t>pristanak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istraživač</a:t>
            </a:r>
            <a:r>
              <a:rPr lang="en-US" dirty="0"/>
              <a:t> </a:t>
            </a:r>
            <a:r>
              <a:rPr lang="en-US" dirty="0" err="1"/>
              <a:t>planira</a:t>
            </a:r>
            <a:r>
              <a:rPr lang="en-US" dirty="0"/>
              <a:t> da</a:t>
            </a:r>
            <a:r>
              <a:rPr lang="sr-Latn-RS" dirty="0"/>
              <a:t> </a:t>
            </a:r>
            <a:r>
              <a:rPr lang="en-US" dirty="0" err="1"/>
              <a:t>koristi</a:t>
            </a:r>
            <a:r>
              <a:rPr lang="en-US" dirty="0"/>
              <a:t> u </a:t>
            </a:r>
            <a:r>
              <a:rPr lang="en-US" dirty="0" err="1"/>
              <a:t>ispitivanju</a:t>
            </a:r>
            <a:r>
              <a:rPr lang="en-US" dirty="0"/>
              <a:t>, </a:t>
            </a:r>
            <a:r>
              <a:rPr lang="en-US" dirty="0" err="1"/>
              <a:t>postupke</a:t>
            </a:r>
            <a:r>
              <a:rPr lang="en-US" dirty="0"/>
              <a:t> za </a:t>
            </a:r>
            <a:r>
              <a:rPr lang="en-US" dirty="0" err="1"/>
              <a:t>uključivanje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 (</a:t>
            </a:r>
            <a:r>
              <a:rPr lang="en-US" dirty="0" err="1"/>
              <a:t>npr</a:t>
            </a:r>
            <a:r>
              <a:rPr lang="en-US" dirty="0"/>
              <a:t>. </a:t>
            </a:r>
            <a:r>
              <a:rPr lang="en-US" dirty="0" err="1"/>
              <a:t>oglase</a:t>
            </a:r>
            <a:r>
              <a:rPr lang="en-US" dirty="0"/>
              <a:t>), </a:t>
            </a:r>
            <a:r>
              <a:rPr lang="en-US" dirty="0" err="1"/>
              <a:t>pisane</a:t>
            </a:r>
            <a:r>
              <a:rPr lang="en-US" dirty="0"/>
              <a:t> </a:t>
            </a:r>
            <a:r>
              <a:rPr lang="en-US" dirty="0" err="1"/>
              <a:t>informacije</a:t>
            </a:r>
            <a:r>
              <a:rPr lang="en-US" dirty="0"/>
              <a:t> za </a:t>
            </a:r>
            <a:r>
              <a:rPr lang="en-US" dirty="0" err="1"/>
              <a:t>ispitanike</a:t>
            </a:r>
            <a:r>
              <a:rPr lang="en-US" dirty="0"/>
              <a:t>, </a:t>
            </a:r>
            <a:r>
              <a:rPr lang="en-US" dirty="0" err="1"/>
              <a:t>Brošuru</a:t>
            </a:r>
            <a:r>
              <a:rPr lang="sr-Latn-RS" dirty="0"/>
              <a:t> </a:t>
            </a:r>
            <a:r>
              <a:rPr lang="en-US" dirty="0"/>
              <a:t>za </a:t>
            </a:r>
            <a:r>
              <a:rPr lang="en-US" dirty="0" err="1"/>
              <a:t>istraživača</a:t>
            </a:r>
            <a:r>
              <a:rPr lang="en-US" dirty="0"/>
              <a:t> (Investigator’s Brochure, IB), </a:t>
            </a:r>
            <a:r>
              <a:rPr lang="en-US" dirty="0" err="1"/>
              <a:t>raspoložive</a:t>
            </a:r>
            <a:r>
              <a:rPr lang="en-US" dirty="0"/>
              <a:t> </a:t>
            </a:r>
            <a:r>
              <a:rPr lang="en-US" dirty="0" err="1"/>
              <a:t>podatke</a:t>
            </a:r>
            <a:r>
              <a:rPr lang="en-US" dirty="0"/>
              <a:t> o </a:t>
            </a:r>
            <a:r>
              <a:rPr lang="en-US" dirty="0" err="1"/>
              <a:t>sigurnosti</a:t>
            </a:r>
            <a:r>
              <a:rPr lang="en-US" dirty="0"/>
              <a:t>, </a:t>
            </a:r>
            <a:r>
              <a:rPr lang="en-US" dirty="0" err="1"/>
              <a:t>informacije</a:t>
            </a:r>
            <a:r>
              <a:rPr lang="en-US" dirty="0"/>
              <a:t> o </a:t>
            </a:r>
            <a:r>
              <a:rPr lang="en-US" dirty="0" err="1"/>
              <a:t>plaćanju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sr-Latn-RS" dirty="0"/>
              <a:t> </a:t>
            </a:r>
            <a:r>
              <a:rPr lang="en-US" dirty="0" err="1"/>
              <a:t>nadoknadama</a:t>
            </a:r>
            <a:r>
              <a:rPr lang="en-US" dirty="0"/>
              <a:t> </a:t>
            </a:r>
            <a:r>
              <a:rPr lang="en-US" dirty="0" err="1"/>
              <a:t>ispitanicima</a:t>
            </a:r>
            <a:r>
              <a:rPr lang="en-US" dirty="0"/>
              <a:t>, </a:t>
            </a:r>
            <a:r>
              <a:rPr lang="en-US" dirty="0" err="1"/>
              <a:t>potpisanu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datiranu</a:t>
            </a:r>
            <a:r>
              <a:rPr lang="en-US" dirty="0"/>
              <a:t> </a:t>
            </a:r>
            <a:r>
              <a:rPr lang="en-US" dirty="0" err="1"/>
              <a:t>aktuelnu</a:t>
            </a:r>
            <a:r>
              <a:rPr lang="en-US" dirty="0"/>
              <a:t> </a:t>
            </a:r>
            <a:r>
              <a:rPr lang="en-US" dirty="0" err="1"/>
              <a:t>biografiju</a:t>
            </a:r>
            <a:r>
              <a:rPr lang="en-US" dirty="0"/>
              <a:t> </a:t>
            </a:r>
            <a:r>
              <a:rPr lang="en-US" dirty="0" err="1"/>
              <a:t>istraživača</a:t>
            </a:r>
            <a:r>
              <a:rPr lang="en-US" dirty="0"/>
              <a:t>, </a:t>
            </a:r>
            <a:r>
              <a:rPr lang="en-US" dirty="0" err="1"/>
              <a:t>odnosno</a:t>
            </a:r>
            <a:r>
              <a:rPr lang="en-US" dirty="0"/>
              <a:t> </a:t>
            </a:r>
            <a:r>
              <a:rPr lang="en-US" dirty="0" err="1"/>
              <a:t>druge</a:t>
            </a:r>
            <a:r>
              <a:rPr lang="en-US" dirty="0"/>
              <a:t> </a:t>
            </a:r>
            <a:r>
              <a:rPr lang="en-US" dirty="0" err="1"/>
              <a:t>dokumente</a:t>
            </a:r>
            <a:r>
              <a:rPr lang="sr-Latn-R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potvrđuju</a:t>
            </a:r>
            <a:r>
              <a:rPr lang="en-US" dirty="0"/>
              <a:t> </a:t>
            </a:r>
            <a:r>
              <a:rPr lang="en-US" dirty="0" err="1"/>
              <a:t>njegovu</a:t>
            </a:r>
            <a:r>
              <a:rPr lang="sr-Latn-RS" dirty="0"/>
              <a:t> </a:t>
            </a:r>
            <a:r>
              <a:rPr lang="en-US" dirty="0" err="1"/>
              <a:t>kvalifikaciju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drugu</a:t>
            </a:r>
            <a:r>
              <a:rPr lang="en-US" dirty="0"/>
              <a:t> </a:t>
            </a:r>
            <a:r>
              <a:rPr lang="en-US" dirty="0" err="1"/>
              <a:t>dokumentaciju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zahtev</a:t>
            </a:r>
            <a:r>
              <a:rPr lang="en-US" dirty="0"/>
              <a:t> IRB/IEC </a:t>
            </a:r>
            <a:r>
              <a:rPr lang="en-US" dirty="0" err="1"/>
              <a:t>koja</a:t>
            </a:r>
            <a:r>
              <a:rPr lang="en-US" dirty="0"/>
              <a:t> je </a:t>
            </a:r>
            <a:r>
              <a:rPr lang="en-US" dirty="0" err="1"/>
              <a:t>potrebna</a:t>
            </a:r>
            <a:r>
              <a:rPr lang="en-US" dirty="0"/>
              <a:t> da bi </a:t>
            </a:r>
            <a:r>
              <a:rPr lang="en-US" dirty="0" err="1"/>
              <a:t>ispunio</a:t>
            </a:r>
            <a:r>
              <a:rPr lang="en-US" dirty="0"/>
              <a:t> </a:t>
            </a:r>
            <a:r>
              <a:rPr lang="en-US" dirty="0" err="1"/>
              <a:t>svoje</a:t>
            </a:r>
            <a:r>
              <a:rPr lang="en-US" dirty="0"/>
              <a:t> </a:t>
            </a:r>
            <a:r>
              <a:rPr lang="en-US" dirty="0" err="1"/>
              <a:t>odgovornosti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4311104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C28892D-DD44-491C-9332-504EC8B51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67DC93E9-4041-4F7B-A578-CC6B98776E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en-US" dirty="0"/>
              <a:t>IRB/IEC </a:t>
            </a:r>
            <a:r>
              <a:rPr lang="en-US" dirty="0" err="1"/>
              <a:t>treba</a:t>
            </a:r>
            <a:r>
              <a:rPr lang="en-US" dirty="0"/>
              <a:t> da je </a:t>
            </a:r>
            <a:r>
              <a:rPr lang="en-US" dirty="0" err="1"/>
              <a:t>sastavljen</a:t>
            </a:r>
            <a:r>
              <a:rPr lang="en-US" dirty="0"/>
              <a:t> od </a:t>
            </a:r>
            <a:r>
              <a:rPr lang="en-US" dirty="0" err="1"/>
              <a:t>razumnog</a:t>
            </a:r>
            <a:r>
              <a:rPr lang="en-US" dirty="0"/>
              <a:t> </a:t>
            </a:r>
            <a:r>
              <a:rPr lang="en-US" dirty="0" err="1"/>
              <a:t>broja</a:t>
            </a:r>
            <a:r>
              <a:rPr lang="en-US" dirty="0"/>
              <a:t> </a:t>
            </a:r>
            <a:r>
              <a:rPr lang="en-US" dirty="0" err="1"/>
              <a:t>članova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zajednički</a:t>
            </a:r>
            <a:r>
              <a:rPr lang="en-US" dirty="0"/>
              <a:t> </a:t>
            </a:r>
            <a:r>
              <a:rPr lang="en-US" dirty="0" err="1"/>
              <a:t>imaju</a:t>
            </a:r>
            <a:r>
              <a:rPr lang="en-US" dirty="0"/>
              <a:t> </a:t>
            </a:r>
            <a:r>
              <a:rPr lang="en-US" dirty="0" err="1"/>
              <a:t>kvalifikacije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iskustvo</a:t>
            </a:r>
            <a:r>
              <a:rPr lang="en-US" dirty="0"/>
              <a:t> za</a:t>
            </a:r>
          </a:p>
          <a:p>
            <a:pPr marL="0" indent="0" algn="just">
              <a:buNone/>
            </a:pPr>
            <a:r>
              <a:rPr lang="en-US" dirty="0" err="1"/>
              <a:t>pregled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procenu</a:t>
            </a:r>
            <a:r>
              <a:rPr lang="en-US" dirty="0"/>
              <a:t> </a:t>
            </a:r>
            <a:r>
              <a:rPr lang="en-US" dirty="0" err="1"/>
              <a:t>naučnih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medicinskih</a:t>
            </a:r>
            <a:r>
              <a:rPr lang="en-US" dirty="0"/>
              <a:t> </a:t>
            </a:r>
            <a:r>
              <a:rPr lang="en-US" dirty="0" err="1"/>
              <a:t>aspekata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etičkih</a:t>
            </a:r>
            <a:r>
              <a:rPr lang="en-US" dirty="0"/>
              <a:t> </a:t>
            </a:r>
            <a:r>
              <a:rPr lang="en-US" dirty="0" err="1"/>
              <a:t>načela</a:t>
            </a:r>
            <a:r>
              <a:rPr lang="en-US" dirty="0"/>
              <a:t> za </a:t>
            </a:r>
            <a:r>
              <a:rPr lang="en-US" dirty="0" err="1"/>
              <a:t>ispitivanje</a:t>
            </a:r>
            <a:r>
              <a:rPr lang="en-US" dirty="0"/>
              <a:t> </a:t>
            </a:r>
            <a:r>
              <a:rPr lang="en-US" dirty="0" err="1"/>
              <a:t>leka</a:t>
            </a:r>
            <a:r>
              <a:rPr lang="en-US" dirty="0"/>
              <a:t>. </a:t>
            </a:r>
            <a:r>
              <a:rPr lang="en-US" dirty="0" err="1"/>
              <a:t>Preporučuje</a:t>
            </a:r>
            <a:r>
              <a:rPr lang="en-US" dirty="0"/>
              <a:t> se da</a:t>
            </a:r>
          </a:p>
          <a:p>
            <a:pPr marL="0" indent="0" algn="just">
              <a:buNone/>
            </a:pPr>
            <a:r>
              <a:rPr lang="en-US" dirty="0"/>
              <a:t>IRB/IEC </a:t>
            </a:r>
            <a:r>
              <a:rPr lang="en-US" dirty="0" err="1"/>
              <a:t>bude</a:t>
            </a:r>
            <a:r>
              <a:rPr lang="en-US" dirty="0"/>
              <a:t> </a:t>
            </a:r>
            <a:r>
              <a:rPr lang="en-US" dirty="0" err="1"/>
              <a:t>sastavljen</a:t>
            </a:r>
            <a:r>
              <a:rPr lang="en-US" dirty="0"/>
              <a:t> od:</a:t>
            </a:r>
          </a:p>
          <a:p>
            <a:pPr marL="0" indent="0" algn="just">
              <a:buNone/>
            </a:pPr>
            <a:r>
              <a:rPr lang="en-US" dirty="0"/>
              <a:t>(a) </a:t>
            </a:r>
            <a:r>
              <a:rPr lang="en-US" dirty="0" err="1"/>
              <a:t>najmanje</a:t>
            </a:r>
            <a:r>
              <a:rPr lang="en-US" dirty="0"/>
              <a:t> pet </a:t>
            </a:r>
            <a:r>
              <a:rPr lang="en-US" dirty="0" err="1"/>
              <a:t>članova</a:t>
            </a:r>
            <a:r>
              <a:rPr lang="en-US" dirty="0"/>
              <a:t>;</a:t>
            </a:r>
          </a:p>
          <a:p>
            <a:pPr marL="0" indent="0" algn="just">
              <a:buNone/>
            </a:pPr>
            <a:r>
              <a:rPr lang="en-US" dirty="0"/>
              <a:t>(b) </a:t>
            </a:r>
            <a:r>
              <a:rPr lang="en-US" dirty="0" err="1"/>
              <a:t>najmanje</a:t>
            </a:r>
            <a:r>
              <a:rPr lang="en-US" dirty="0"/>
              <a:t> </a:t>
            </a:r>
            <a:r>
              <a:rPr lang="en-US" dirty="0" err="1"/>
              <a:t>jednog</a:t>
            </a:r>
            <a:r>
              <a:rPr lang="en-US" dirty="0"/>
              <a:t> </a:t>
            </a:r>
            <a:r>
              <a:rPr lang="en-US" dirty="0" err="1"/>
              <a:t>člana</a:t>
            </a:r>
            <a:r>
              <a:rPr lang="en-US" dirty="0"/>
              <a:t> </a:t>
            </a:r>
            <a:r>
              <a:rPr lang="en-US" dirty="0" err="1"/>
              <a:t>čija</a:t>
            </a:r>
            <a:r>
              <a:rPr lang="en-US" dirty="0"/>
              <a:t> je </a:t>
            </a:r>
            <a:r>
              <a:rPr lang="en-US" dirty="0" err="1"/>
              <a:t>interesna</a:t>
            </a:r>
            <a:r>
              <a:rPr lang="en-US" dirty="0"/>
              <a:t> </a:t>
            </a:r>
            <a:r>
              <a:rPr lang="en-US" dirty="0" err="1"/>
              <a:t>sfera</a:t>
            </a:r>
            <a:r>
              <a:rPr lang="en-US" dirty="0"/>
              <a:t> </a:t>
            </a:r>
            <a:r>
              <a:rPr lang="en-US" dirty="0" err="1"/>
              <a:t>nenaučna</a:t>
            </a:r>
            <a:r>
              <a:rPr lang="en-US" dirty="0"/>
              <a:t>;</a:t>
            </a:r>
          </a:p>
          <a:p>
            <a:pPr marL="0" indent="0" algn="just">
              <a:buNone/>
            </a:pPr>
            <a:r>
              <a:rPr lang="en-US" dirty="0"/>
              <a:t>(c) </a:t>
            </a:r>
            <a:r>
              <a:rPr lang="en-US" dirty="0" err="1"/>
              <a:t>najmanje</a:t>
            </a:r>
            <a:r>
              <a:rPr lang="en-US" dirty="0"/>
              <a:t> </a:t>
            </a:r>
            <a:r>
              <a:rPr lang="en-US" dirty="0" err="1"/>
              <a:t>jednog</a:t>
            </a:r>
            <a:r>
              <a:rPr lang="en-US" dirty="0"/>
              <a:t> </a:t>
            </a:r>
            <a:r>
              <a:rPr lang="en-US" dirty="0" err="1"/>
              <a:t>člana</a:t>
            </a:r>
            <a:r>
              <a:rPr lang="en-US" dirty="0"/>
              <a:t> </a:t>
            </a:r>
            <a:r>
              <a:rPr lang="en-US" dirty="0" err="1"/>
              <a:t>nezavisnog</a:t>
            </a:r>
            <a:r>
              <a:rPr lang="en-US" dirty="0"/>
              <a:t> od </a:t>
            </a:r>
            <a:r>
              <a:rPr lang="en-US" dirty="0" err="1"/>
              <a:t>ustanove</a:t>
            </a:r>
            <a:r>
              <a:rPr lang="en-US" dirty="0"/>
              <a:t>/</a:t>
            </a:r>
            <a:r>
              <a:rPr lang="en-US" dirty="0" err="1"/>
              <a:t>mesta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.</a:t>
            </a:r>
          </a:p>
          <a:p>
            <a:pPr marL="0" indent="0" algn="just">
              <a:buNone/>
            </a:pPr>
            <a:r>
              <a:rPr lang="en-US" dirty="0" err="1"/>
              <a:t>Samo</a:t>
            </a:r>
            <a:r>
              <a:rPr lang="en-US" dirty="0"/>
              <a:t> </a:t>
            </a:r>
            <a:r>
              <a:rPr lang="en-US" dirty="0" err="1"/>
              <a:t>oni</a:t>
            </a:r>
            <a:r>
              <a:rPr lang="en-US" dirty="0"/>
              <a:t> </a:t>
            </a:r>
            <a:r>
              <a:rPr lang="en-US" dirty="0" err="1"/>
              <a:t>članovi</a:t>
            </a:r>
            <a:r>
              <a:rPr lang="en-US" dirty="0"/>
              <a:t> IRB/IEC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nezavisni</a:t>
            </a:r>
            <a:r>
              <a:rPr lang="en-US" dirty="0"/>
              <a:t> od </a:t>
            </a:r>
            <a:r>
              <a:rPr lang="en-US" dirty="0" err="1"/>
              <a:t>istraživača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sponzora</a:t>
            </a:r>
            <a:r>
              <a:rPr lang="en-US" dirty="0"/>
              <a:t> </a:t>
            </a:r>
            <a:r>
              <a:rPr lang="en-US" dirty="0" err="1"/>
              <a:t>mogu</a:t>
            </a:r>
            <a:r>
              <a:rPr lang="en-US" dirty="0"/>
              <a:t> da </a:t>
            </a:r>
            <a:r>
              <a:rPr lang="en-US" dirty="0" err="1"/>
              <a:t>glasaju</a:t>
            </a:r>
            <a:r>
              <a:rPr lang="en-US" dirty="0"/>
              <a:t>, </a:t>
            </a:r>
            <a:r>
              <a:rPr lang="en-US" dirty="0" err="1"/>
              <a:t>odnosno</a:t>
            </a:r>
            <a:r>
              <a:rPr lang="en-US" dirty="0"/>
              <a:t> da </a:t>
            </a:r>
            <a:r>
              <a:rPr lang="en-US" dirty="0" err="1"/>
              <a:t>daju</a:t>
            </a:r>
            <a:r>
              <a:rPr lang="en-US" dirty="0"/>
              <a:t> </a:t>
            </a:r>
            <a:r>
              <a:rPr lang="en-US" dirty="0" err="1"/>
              <a:t>svoje</a:t>
            </a:r>
            <a:endParaRPr lang="en-US" dirty="0"/>
          </a:p>
          <a:p>
            <a:pPr marL="0" indent="0" algn="just">
              <a:buNone/>
            </a:pPr>
            <a:r>
              <a:rPr lang="en-US" dirty="0" err="1"/>
              <a:t>mišljenje</a:t>
            </a:r>
            <a:r>
              <a:rPr lang="en-US" dirty="0"/>
              <a:t> o </a:t>
            </a:r>
            <a:r>
              <a:rPr lang="en-US" dirty="0" err="1"/>
              <a:t>pitanjima</a:t>
            </a:r>
            <a:r>
              <a:rPr lang="en-US" dirty="0"/>
              <a:t> </a:t>
            </a:r>
            <a:r>
              <a:rPr lang="en-US" dirty="0" err="1"/>
              <a:t>vezanim</a:t>
            </a:r>
            <a:r>
              <a:rPr lang="en-US" dirty="0"/>
              <a:t> za </a:t>
            </a:r>
            <a:r>
              <a:rPr lang="en-US" dirty="0" err="1"/>
              <a:t>ispitivanje</a:t>
            </a:r>
            <a:r>
              <a:rPr lang="en-US" dirty="0"/>
              <a:t> </a:t>
            </a:r>
            <a:r>
              <a:rPr lang="en-US" dirty="0" err="1"/>
              <a:t>leka</a:t>
            </a:r>
            <a:r>
              <a:rPr lang="en-US" dirty="0"/>
              <a:t>.</a:t>
            </a:r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3902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E6CBB33-F261-4D64-AD2C-607268A2F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Informisani</a:t>
            </a:r>
            <a:r>
              <a:rPr lang="en-US" dirty="0"/>
              <a:t> </a:t>
            </a:r>
            <a:r>
              <a:rPr lang="en-US" dirty="0" err="1"/>
              <a:t>pristanak</a:t>
            </a:r>
            <a:br>
              <a:rPr lang="en-US" dirty="0"/>
            </a:b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349789D9-7CC2-4EF7-9350-FB3665D6FE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Proces</a:t>
            </a:r>
            <a:r>
              <a:rPr lang="en-US" dirty="0"/>
              <a:t> </a:t>
            </a:r>
            <a:r>
              <a:rPr lang="en-US" dirty="0" err="1"/>
              <a:t>kojim</a:t>
            </a:r>
            <a:r>
              <a:rPr lang="en-US" dirty="0"/>
              <a:t> </a:t>
            </a:r>
            <a:r>
              <a:rPr lang="en-US" dirty="0" err="1"/>
              <a:t>ispitanik</a:t>
            </a:r>
            <a:r>
              <a:rPr lang="en-US" dirty="0"/>
              <a:t> </a:t>
            </a:r>
            <a:r>
              <a:rPr lang="en-US" dirty="0" err="1"/>
              <a:t>dobrovoljno</a:t>
            </a:r>
            <a:r>
              <a:rPr lang="en-US" dirty="0"/>
              <a:t> </a:t>
            </a:r>
            <a:r>
              <a:rPr lang="en-US" dirty="0" err="1"/>
              <a:t>potvrđuje</a:t>
            </a:r>
            <a:r>
              <a:rPr lang="en-US" dirty="0"/>
              <a:t> </a:t>
            </a:r>
            <a:r>
              <a:rPr lang="en-US" dirty="0" err="1"/>
              <a:t>svoju</a:t>
            </a:r>
            <a:r>
              <a:rPr lang="en-US" dirty="0"/>
              <a:t> </a:t>
            </a:r>
            <a:r>
              <a:rPr lang="en-US" dirty="0" err="1"/>
              <a:t>spremnost</a:t>
            </a:r>
            <a:r>
              <a:rPr lang="en-US" dirty="0"/>
              <a:t> da </a:t>
            </a:r>
            <a:r>
              <a:rPr lang="en-US" dirty="0" err="1"/>
              <a:t>učestvuje</a:t>
            </a:r>
            <a:r>
              <a:rPr lang="en-US" dirty="0"/>
              <a:t> u </a:t>
            </a:r>
            <a:r>
              <a:rPr lang="en-US" dirty="0" err="1"/>
              <a:t>određenom</a:t>
            </a:r>
            <a:r>
              <a:rPr lang="en-US" dirty="0"/>
              <a:t> </a:t>
            </a:r>
            <a:r>
              <a:rPr lang="en-US" dirty="0" err="1"/>
              <a:t>ispitivanju</a:t>
            </a:r>
            <a:r>
              <a:rPr lang="en-US" dirty="0"/>
              <a:t>, </a:t>
            </a:r>
            <a:r>
              <a:rPr lang="en-US" dirty="0" err="1"/>
              <a:t>pošto</a:t>
            </a:r>
            <a:r>
              <a:rPr lang="en-US" dirty="0"/>
              <a:t> je</a:t>
            </a:r>
            <a:r>
              <a:rPr lang="sr-Latn-RS" dirty="0"/>
              <a:t> </a:t>
            </a:r>
            <a:r>
              <a:rPr lang="en-US" dirty="0" err="1"/>
              <a:t>prethodno</a:t>
            </a:r>
            <a:r>
              <a:rPr lang="en-US" dirty="0"/>
              <a:t> </a:t>
            </a:r>
            <a:r>
              <a:rPr lang="en-US" dirty="0" err="1"/>
              <a:t>informisan</a:t>
            </a:r>
            <a:r>
              <a:rPr lang="en-US" dirty="0"/>
              <a:t> o </a:t>
            </a:r>
            <a:r>
              <a:rPr lang="en-US" dirty="0" err="1"/>
              <a:t>svim</a:t>
            </a:r>
            <a:r>
              <a:rPr lang="en-US" dirty="0"/>
              <a:t> </a:t>
            </a:r>
            <a:r>
              <a:rPr lang="en-US" dirty="0" err="1"/>
              <a:t>aspektima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od </a:t>
            </a:r>
            <a:r>
              <a:rPr lang="en-US" dirty="0" err="1"/>
              <a:t>značaja</a:t>
            </a:r>
            <a:r>
              <a:rPr lang="en-US" dirty="0"/>
              <a:t> za </a:t>
            </a:r>
            <a:r>
              <a:rPr lang="en-US" dirty="0" err="1"/>
              <a:t>donošenje</a:t>
            </a:r>
            <a:r>
              <a:rPr lang="en-US" dirty="0"/>
              <a:t> </a:t>
            </a:r>
            <a:r>
              <a:rPr lang="en-US" dirty="0" err="1"/>
              <a:t>odluke</a:t>
            </a:r>
            <a:r>
              <a:rPr lang="en-US" dirty="0"/>
              <a:t> o </a:t>
            </a:r>
            <a:r>
              <a:rPr lang="en-US" dirty="0" err="1"/>
              <a:t>učešću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err="1"/>
              <a:t>Pristanak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 se </a:t>
            </a:r>
            <a:r>
              <a:rPr lang="en-US" dirty="0" err="1"/>
              <a:t>dokumentuje</a:t>
            </a:r>
            <a:r>
              <a:rPr lang="en-US" dirty="0"/>
              <a:t> </a:t>
            </a:r>
            <a:r>
              <a:rPr lang="en-US" dirty="0" err="1"/>
              <a:t>pomoću</a:t>
            </a:r>
            <a:r>
              <a:rPr lang="en-US" dirty="0"/>
              <a:t> </a:t>
            </a:r>
            <a:r>
              <a:rPr lang="en-US" dirty="0" err="1"/>
              <a:t>pisanog</a:t>
            </a:r>
            <a:r>
              <a:rPr lang="en-US" dirty="0"/>
              <a:t>, </a:t>
            </a:r>
            <a:r>
              <a:rPr lang="en-US" dirty="0" err="1"/>
              <a:t>potpisanog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datiranog</a:t>
            </a:r>
            <a:r>
              <a:rPr lang="en-US" dirty="0"/>
              <a:t> </a:t>
            </a:r>
            <a:r>
              <a:rPr lang="en-US" dirty="0" err="1"/>
              <a:t>obrasca</a:t>
            </a:r>
            <a:r>
              <a:rPr lang="en-US" dirty="0"/>
              <a:t> za </a:t>
            </a:r>
            <a:r>
              <a:rPr lang="en-US" dirty="0" err="1"/>
              <a:t>informisani</a:t>
            </a:r>
            <a:r>
              <a:rPr lang="en-US" dirty="0"/>
              <a:t> </a:t>
            </a:r>
            <a:r>
              <a:rPr lang="en-US" dirty="0" err="1"/>
              <a:t>pristanak</a:t>
            </a:r>
            <a:r>
              <a:rPr lang="sr-Latn-RS" dirty="0"/>
              <a:t> </a:t>
            </a:r>
            <a:r>
              <a:rPr lang="en-US" dirty="0" err="1"/>
              <a:t>ispitanika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6669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F8F68A7-84AD-4058-9988-1B9EF4F15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err="1"/>
              <a:t>Ispitivani</a:t>
            </a:r>
            <a:r>
              <a:rPr lang="en-US" dirty="0"/>
              <a:t> </a:t>
            </a:r>
            <a:r>
              <a:rPr lang="en-US" dirty="0" err="1"/>
              <a:t>lek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9A08818F-8763-4947-BC82-FD68FF3D1D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Farmaceutski</a:t>
            </a:r>
            <a:r>
              <a:rPr lang="en-US" dirty="0"/>
              <a:t> </a:t>
            </a:r>
            <a:r>
              <a:rPr lang="en-US" dirty="0" err="1"/>
              <a:t>oblik</a:t>
            </a:r>
            <a:r>
              <a:rPr lang="en-US" dirty="0"/>
              <a:t> </a:t>
            </a:r>
            <a:r>
              <a:rPr lang="en-US" dirty="0" err="1"/>
              <a:t>aktivnog</a:t>
            </a:r>
            <a:r>
              <a:rPr lang="en-US" dirty="0"/>
              <a:t> </a:t>
            </a:r>
            <a:r>
              <a:rPr lang="en-US" dirty="0" err="1"/>
              <a:t>sastojka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placebo </a:t>
            </a:r>
            <a:r>
              <a:rPr lang="en-US" dirty="0" err="1"/>
              <a:t>koji</a:t>
            </a:r>
            <a:r>
              <a:rPr lang="en-US" dirty="0"/>
              <a:t> se </a:t>
            </a:r>
            <a:r>
              <a:rPr lang="en-US" dirty="0" err="1"/>
              <a:t>testira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koristi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referentan</a:t>
            </a:r>
            <a:r>
              <a:rPr lang="en-US" dirty="0"/>
              <a:t> u </a:t>
            </a:r>
            <a:r>
              <a:rPr lang="en-US" dirty="0" err="1"/>
              <a:t>kliničkom</a:t>
            </a:r>
            <a:r>
              <a:rPr lang="en-US" dirty="0"/>
              <a:t> </a:t>
            </a:r>
            <a:r>
              <a:rPr lang="en-US" dirty="0" err="1"/>
              <a:t>ispitivanju</a:t>
            </a:r>
            <a:r>
              <a:rPr lang="sr-Latn-RS" dirty="0"/>
              <a:t> </a:t>
            </a:r>
            <a:r>
              <a:rPr lang="en-US" dirty="0" err="1"/>
              <a:t>uključujući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lek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ima</a:t>
            </a:r>
            <a:r>
              <a:rPr lang="en-US" dirty="0"/>
              <a:t> </a:t>
            </a:r>
            <a:r>
              <a:rPr lang="en-US" dirty="0" err="1"/>
              <a:t>dozvolu</a:t>
            </a:r>
            <a:r>
              <a:rPr lang="en-US" dirty="0"/>
              <a:t> za </a:t>
            </a:r>
            <a:r>
              <a:rPr lang="en-US" dirty="0" err="1"/>
              <a:t>stavljanje</a:t>
            </a:r>
            <a:r>
              <a:rPr lang="en-US" dirty="0"/>
              <a:t> u </a:t>
            </a:r>
            <a:r>
              <a:rPr lang="en-US" dirty="0" err="1"/>
              <a:t>promet</a:t>
            </a:r>
            <a:r>
              <a:rPr lang="en-US" dirty="0"/>
              <a:t> </a:t>
            </a:r>
            <a:r>
              <a:rPr lang="en-US" dirty="0" err="1"/>
              <a:t>kada</a:t>
            </a:r>
            <a:r>
              <a:rPr lang="en-US" dirty="0"/>
              <a:t> se </a:t>
            </a:r>
            <a:r>
              <a:rPr lang="en-US" dirty="0" err="1"/>
              <a:t>koristi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sastavlja</a:t>
            </a:r>
            <a:r>
              <a:rPr lang="en-US" dirty="0"/>
              <a:t> (</a:t>
            </a:r>
            <a:r>
              <a:rPr lang="en-US" dirty="0" err="1"/>
              <a:t>formulisane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pakovane</a:t>
            </a:r>
            <a:r>
              <a:rPr lang="en-US" dirty="0"/>
              <a:t>)</a:t>
            </a:r>
            <a:r>
              <a:rPr lang="sr-Latn-R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način</a:t>
            </a:r>
            <a:r>
              <a:rPr lang="en-US" dirty="0"/>
              <a:t> </a:t>
            </a:r>
            <a:r>
              <a:rPr lang="en-US" dirty="0" err="1"/>
              <a:t>drugačiji</a:t>
            </a:r>
            <a:r>
              <a:rPr lang="en-US" dirty="0"/>
              <a:t> od </a:t>
            </a:r>
            <a:r>
              <a:rPr lang="en-US" dirty="0" err="1"/>
              <a:t>odobrene</a:t>
            </a:r>
            <a:r>
              <a:rPr lang="en-US" dirty="0"/>
              <a:t> </a:t>
            </a:r>
            <a:r>
              <a:rPr lang="en-US" dirty="0" err="1"/>
              <a:t>forme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kada</a:t>
            </a:r>
            <a:r>
              <a:rPr lang="en-US" dirty="0"/>
              <a:t> se </a:t>
            </a:r>
            <a:r>
              <a:rPr lang="en-US" dirty="0" err="1"/>
              <a:t>koristi</a:t>
            </a:r>
            <a:r>
              <a:rPr lang="en-US" dirty="0"/>
              <a:t> za </a:t>
            </a:r>
            <a:r>
              <a:rPr lang="en-US" dirty="0" err="1"/>
              <a:t>neodobrenu</a:t>
            </a:r>
            <a:r>
              <a:rPr lang="en-US" dirty="0"/>
              <a:t> </a:t>
            </a:r>
            <a:r>
              <a:rPr lang="en-US" dirty="0" err="1"/>
              <a:t>indikaciju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kada</a:t>
            </a:r>
            <a:r>
              <a:rPr lang="en-US" dirty="0"/>
              <a:t> se </a:t>
            </a:r>
            <a:r>
              <a:rPr lang="en-US" dirty="0" err="1"/>
              <a:t>koristi</a:t>
            </a:r>
            <a:r>
              <a:rPr lang="en-US" dirty="0"/>
              <a:t> za</a:t>
            </a:r>
            <a:r>
              <a:rPr lang="sr-Latn-RS" dirty="0"/>
              <a:t> </a:t>
            </a:r>
            <a:r>
              <a:rPr lang="en-US" dirty="0" err="1"/>
              <a:t>dobijanje</a:t>
            </a:r>
            <a:r>
              <a:rPr lang="en-US" dirty="0"/>
              <a:t> </a:t>
            </a:r>
            <a:r>
              <a:rPr lang="en-US" dirty="0" err="1"/>
              <a:t>dodatnih</a:t>
            </a:r>
            <a:r>
              <a:rPr lang="en-US" dirty="0"/>
              <a:t> </a:t>
            </a:r>
            <a:r>
              <a:rPr lang="en-US" dirty="0" err="1"/>
              <a:t>informacija</a:t>
            </a:r>
            <a:r>
              <a:rPr lang="en-US" dirty="0"/>
              <a:t> o </a:t>
            </a:r>
            <a:r>
              <a:rPr lang="en-US" dirty="0" err="1"/>
              <a:t>odobrenoj</a:t>
            </a:r>
            <a:r>
              <a:rPr lang="en-US" dirty="0"/>
              <a:t> </a:t>
            </a:r>
            <a:r>
              <a:rPr lang="en-US" dirty="0" err="1"/>
              <a:t>upotrebi</a:t>
            </a:r>
            <a:r>
              <a:rPr lang="sr-Latn-RS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6325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7FB1751-39A9-45AA-B6E5-5518D910A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placebo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217804FF-3A55-4760-8C7E-4184700047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/>
              <a:t>Placebo</a:t>
            </a:r>
            <a:r>
              <a:rPr lang="sr-Latn-RS" dirty="0"/>
              <a:t> efekat je efekat koji se postiže kada se</a:t>
            </a:r>
            <a:r>
              <a:rPr lang="ru-RU" dirty="0"/>
              <a:t>, </a:t>
            </a:r>
            <a:r>
              <a:rPr lang="sr-Latn-RS" dirty="0"/>
              <a:t>prilikom ispitivanja nekog novog farmakološkog preparata u eksperimentalnoj grupi</a:t>
            </a:r>
            <a:r>
              <a:rPr lang="ru-RU" dirty="0"/>
              <a:t>, </a:t>
            </a:r>
            <a:r>
              <a:rPr lang="sr-Latn-RS" dirty="0"/>
              <a:t>istovremeno drugoj</a:t>
            </a:r>
            <a:r>
              <a:rPr lang="ru-RU" dirty="0"/>
              <a:t>, </a:t>
            </a:r>
            <a:r>
              <a:rPr lang="sr-Latn-RS" dirty="0"/>
              <a:t>kontrolnoj grupi</a:t>
            </a:r>
            <a:r>
              <a:rPr lang="ru-RU" dirty="0"/>
              <a:t>, </a:t>
            </a:r>
            <a:r>
              <a:rPr lang="sr-Latn-RS" dirty="0"/>
              <a:t>daje neki medikament koji izgleda isto kao ispitivani lek ali sa potpuno neutralnim dejstvom, tj. bez aktivne supstance.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3511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42E1DC1-5945-4CEC-8672-3D3AD1C30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Zaslepljivanje</a:t>
            </a:r>
            <a:r>
              <a:rPr lang="en-US" dirty="0"/>
              <a:t>/</a:t>
            </a:r>
            <a:r>
              <a:rPr lang="en-US" dirty="0" err="1"/>
              <a:t>Maskiranje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726939EB-02C0-49A5-BA6F-1CF27D7470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Procedura</a:t>
            </a:r>
            <a:r>
              <a:rPr lang="en-US" dirty="0"/>
              <a:t> </a:t>
            </a:r>
            <a:r>
              <a:rPr lang="en-US" dirty="0" err="1"/>
              <a:t>kojom</a:t>
            </a:r>
            <a:r>
              <a:rPr lang="en-US" dirty="0"/>
              <a:t> se </a:t>
            </a:r>
            <a:r>
              <a:rPr lang="en-US" dirty="0" err="1"/>
              <a:t>obezbeđuje</a:t>
            </a:r>
            <a:r>
              <a:rPr lang="en-US" dirty="0"/>
              <a:t> da </a:t>
            </a:r>
            <a:r>
              <a:rPr lang="en-US" dirty="0" err="1"/>
              <a:t>jedna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više</a:t>
            </a:r>
            <a:r>
              <a:rPr lang="en-US" dirty="0"/>
              <a:t> </a:t>
            </a:r>
            <a:r>
              <a:rPr lang="en-US" dirty="0" err="1"/>
              <a:t>strana</a:t>
            </a:r>
            <a:r>
              <a:rPr lang="en-US" dirty="0"/>
              <a:t> u </a:t>
            </a:r>
            <a:r>
              <a:rPr lang="en-US" dirty="0" err="1"/>
              <a:t>ispitivanju</a:t>
            </a:r>
            <a:r>
              <a:rPr lang="en-US" dirty="0"/>
              <a:t> </a:t>
            </a:r>
            <a:r>
              <a:rPr lang="en-US" dirty="0" err="1"/>
              <a:t>nema</a:t>
            </a:r>
            <a:r>
              <a:rPr lang="en-US" dirty="0"/>
              <a:t> </a:t>
            </a:r>
            <a:r>
              <a:rPr lang="en-US" dirty="0" err="1"/>
              <a:t>uvid</a:t>
            </a:r>
            <a:r>
              <a:rPr lang="en-US" dirty="0"/>
              <a:t> u </a:t>
            </a:r>
            <a:r>
              <a:rPr lang="en-US" dirty="0" err="1"/>
              <a:t>terapijski</a:t>
            </a:r>
            <a:r>
              <a:rPr lang="en-US" dirty="0"/>
              <a:t>(e) </a:t>
            </a:r>
            <a:r>
              <a:rPr lang="en-US" dirty="0" err="1"/>
              <a:t>zadatak</a:t>
            </a:r>
            <a:r>
              <a:rPr lang="en-US" dirty="0"/>
              <a:t>(</a:t>
            </a:r>
            <a:r>
              <a:rPr lang="en-US" dirty="0" err="1"/>
              <a:t>tke</a:t>
            </a:r>
            <a:r>
              <a:rPr lang="en-US" dirty="0"/>
              <a:t>)e.</a:t>
            </a:r>
            <a:r>
              <a:rPr lang="sr-Latn-RS" dirty="0"/>
              <a:t> </a:t>
            </a:r>
            <a:r>
              <a:rPr lang="en-US" dirty="0" err="1"/>
              <a:t>Jednostruko-zaslepljen</a:t>
            </a:r>
            <a:r>
              <a:rPr lang="en-US" dirty="0"/>
              <a:t> </a:t>
            </a:r>
            <a:r>
              <a:rPr lang="en-US" dirty="0" err="1"/>
              <a:t>pristup</a:t>
            </a:r>
            <a:r>
              <a:rPr lang="en-US" dirty="0"/>
              <a:t> </a:t>
            </a:r>
            <a:r>
              <a:rPr lang="en-US" dirty="0" err="1"/>
              <a:t>znači</a:t>
            </a:r>
            <a:r>
              <a:rPr lang="en-US" dirty="0"/>
              <a:t> da </a:t>
            </a:r>
            <a:r>
              <a:rPr lang="en-US" dirty="0" err="1"/>
              <a:t>ispitanik</a:t>
            </a:r>
            <a:r>
              <a:rPr lang="en-US" dirty="0"/>
              <a:t>(ci) </a:t>
            </a:r>
            <a:r>
              <a:rPr lang="en-US" dirty="0" err="1"/>
              <a:t>nemaju</a:t>
            </a:r>
            <a:r>
              <a:rPr lang="en-US" dirty="0"/>
              <a:t> </a:t>
            </a:r>
            <a:r>
              <a:rPr lang="en-US" dirty="0" err="1"/>
              <a:t>uvid</a:t>
            </a:r>
            <a:r>
              <a:rPr lang="en-US" dirty="0"/>
              <a:t>, a </a:t>
            </a:r>
            <a:r>
              <a:rPr lang="en-US" dirty="0" err="1"/>
              <a:t>dvostruko-zaslepljen</a:t>
            </a:r>
            <a:r>
              <a:rPr lang="en-US" dirty="0"/>
              <a:t>, po </a:t>
            </a:r>
            <a:r>
              <a:rPr lang="en-US" dirty="0" err="1"/>
              <a:t>pravilu</a:t>
            </a:r>
            <a:r>
              <a:rPr lang="en-US" dirty="0"/>
              <a:t>, </a:t>
            </a:r>
            <a:r>
              <a:rPr lang="en-US" dirty="0" err="1"/>
              <a:t>nemaju</a:t>
            </a:r>
            <a:r>
              <a:rPr lang="sr-Latn-RS" dirty="0"/>
              <a:t> </a:t>
            </a:r>
            <a:r>
              <a:rPr lang="en-US" dirty="0" err="1"/>
              <a:t>ispitanik</a:t>
            </a:r>
            <a:r>
              <a:rPr lang="en-US" dirty="0"/>
              <a:t>(ci), </a:t>
            </a:r>
            <a:r>
              <a:rPr lang="en-US" dirty="0" err="1"/>
              <a:t>istraživač</a:t>
            </a:r>
            <a:r>
              <a:rPr lang="en-US" dirty="0"/>
              <a:t>(</a:t>
            </a:r>
            <a:r>
              <a:rPr lang="en-US" dirty="0" err="1"/>
              <a:t>i</a:t>
            </a:r>
            <a:r>
              <a:rPr lang="en-US" dirty="0"/>
              <a:t>), monitor </a:t>
            </a:r>
            <a:r>
              <a:rPr lang="en-US" dirty="0" err="1"/>
              <a:t>i</a:t>
            </a:r>
            <a:r>
              <a:rPr lang="en-US" dirty="0"/>
              <a:t> u </a:t>
            </a:r>
            <a:r>
              <a:rPr lang="en-US" dirty="0" err="1"/>
              <a:t>određenim</a:t>
            </a:r>
            <a:r>
              <a:rPr lang="en-US" dirty="0"/>
              <a:t> </a:t>
            </a:r>
            <a:r>
              <a:rPr lang="en-US" dirty="0" err="1"/>
              <a:t>slučajevima</a:t>
            </a:r>
            <a:r>
              <a:rPr lang="en-US" dirty="0"/>
              <a:t> </a:t>
            </a:r>
            <a:r>
              <a:rPr lang="en-US" dirty="0" err="1"/>
              <a:t>ni</a:t>
            </a:r>
            <a:r>
              <a:rPr lang="en-US" dirty="0"/>
              <a:t> </a:t>
            </a:r>
            <a:r>
              <a:rPr lang="en-US" dirty="0" err="1"/>
              <a:t>analitičar</a:t>
            </a:r>
            <a:r>
              <a:rPr lang="en-US" dirty="0"/>
              <a:t>(</a:t>
            </a:r>
            <a:r>
              <a:rPr lang="en-US" dirty="0" err="1"/>
              <a:t>i</a:t>
            </a:r>
            <a:r>
              <a:rPr lang="en-US" dirty="0"/>
              <a:t>) </a:t>
            </a:r>
            <a:r>
              <a:rPr lang="en-US" dirty="0" err="1"/>
              <a:t>podataka</a:t>
            </a:r>
            <a:r>
              <a:rPr lang="en-US" dirty="0"/>
              <a:t> </a:t>
            </a:r>
            <a:r>
              <a:rPr lang="en-US" dirty="0" err="1"/>
              <a:t>nemaju</a:t>
            </a:r>
            <a:r>
              <a:rPr lang="en-US" dirty="0"/>
              <a:t> </a:t>
            </a:r>
            <a:r>
              <a:rPr lang="en-US" dirty="0" err="1"/>
              <a:t>uvid</a:t>
            </a:r>
            <a:r>
              <a:rPr lang="en-US" dirty="0"/>
              <a:t> u</a:t>
            </a:r>
            <a:r>
              <a:rPr lang="sr-Latn-RS" dirty="0"/>
              <a:t> </a:t>
            </a:r>
            <a:r>
              <a:rPr lang="en-US" dirty="0" err="1"/>
              <a:t>terapijski</a:t>
            </a:r>
            <a:r>
              <a:rPr lang="en-US" dirty="0"/>
              <a:t>(e) </a:t>
            </a:r>
            <a:r>
              <a:rPr lang="en-US" dirty="0" err="1"/>
              <a:t>zadatak</a:t>
            </a:r>
            <a:r>
              <a:rPr lang="en-US" dirty="0"/>
              <a:t>(</a:t>
            </a:r>
            <a:r>
              <a:rPr lang="en-US" dirty="0" err="1"/>
              <a:t>tke</a:t>
            </a:r>
            <a:r>
              <a:rPr lang="en-US" dirty="0"/>
              <a:t>).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9786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842A0E12-872F-4909-B2A4-7C0E51D8C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Multicentrično</a:t>
            </a:r>
            <a:r>
              <a:rPr lang="en-US" dirty="0"/>
              <a:t> </a:t>
            </a:r>
            <a:r>
              <a:rPr lang="en-US" dirty="0" err="1"/>
              <a:t>ispitivanje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79F2A31F-5811-4C77-A597-7051BF9A96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Kliničko</a:t>
            </a:r>
            <a:r>
              <a:rPr lang="en-US" dirty="0"/>
              <a:t> </a:t>
            </a:r>
            <a:r>
              <a:rPr lang="en-US" dirty="0" err="1"/>
              <a:t>ispitivanje</a:t>
            </a:r>
            <a:r>
              <a:rPr lang="en-US" dirty="0"/>
              <a:t> </a:t>
            </a:r>
            <a:r>
              <a:rPr lang="en-US" dirty="0" err="1"/>
              <a:t>leka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se </a:t>
            </a:r>
            <a:r>
              <a:rPr lang="en-US" dirty="0" err="1"/>
              <a:t>sprovodi</a:t>
            </a:r>
            <a:r>
              <a:rPr lang="en-US" dirty="0"/>
              <a:t> </a:t>
            </a:r>
            <a:r>
              <a:rPr lang="en-US" dirty="0" err="1"/>
              <a:t>prema</a:t>
            </a:r>
            <a:r>
              <a:rPr lang="en-US" dirty="0"/>
              <a:t> </a:t>
            </a:r>
            <a:r>
              <a:rPr lang="en-US" dirty="0" err="1"/>
              <a:t>jedinstvenom</a:t>
            </a:r>
            <a:r>
              <a:rPr lang="en-US" dirty="0"/>
              <a:t> </a:t>
            </a:r>
            <a:r>
              <a:rPr lang="en-US" dirty="0" err="1"/>
              <a:t>protokolu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više</a:t>
            </a:r>
            <a:r>
              <a:rPr lang="en-US" dirty="0"/>
              <a:t> </a:t>
            </a:r>
            <a:r>
              <a:rPr lang="en-US" dirty="0" err="1"/>
              <a:t>mesta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, pa </a:t>
            </a:r>
            <a:r>
              <a:rPr lang="en-US" dirty="0" err="1"/>
              <a:t>ga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tog</a:t>
            </a:r>
            <a:r>
              <a:rPr lang="sr-Latn-RS" dirty="0"/>
              <a:t> </a:t>
            </a:r>
            <a:r>
              <a:rPr lang="en-US" dirty="0" err="1"/>
              <a:t>razloga</a:t>
            </a:r>
            <a:r>
              <a:rPr lang="en-US" dirty="0"/>
              <a:t> </a:t>
            </a:r>
            <a:r>
              <a:rPr lang="en-US" dirty="0" err="1"/>
              <a:t>sprovodi</a:t>
            </a:r>
            <a:r>
              <a:rPr lang="en-US" dirty="0"/>
              <a:t> </a:t>
            </a:r>
            <a:r>
              <a:rPr lang="en-US" dirty="0" err="1"/>
              <a:t>više</a:t>
            </a:r>
            <a:r>
              <a:rPr lang="en-US" dirty="0"/>
              <a:t> </a:t>
            </a:r>
            <a:r>
              <a:rPr lang="en-US" dirty="0" err="1"/>
              <a:t>istraživača</a:t>
            </a:r>
            <a:r>
              <a:rPr lang="en-US" dirty="0"/>
              <a:t>.</a:t>
            </a:r>
            <a:r>
              <a:rPr lang="sr-Latn-RS" dirty="0"/>
              <a:t> Na ovaj način se smanjuje mogućnost sistemske greške.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32924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3A752E3-6CE0-4FD2-918A-8995DBA18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err="1"/>
              <a:t>Randomizacija</a:t>
            </a:r>
            <a:br>
              <a:rPr lang="en-US" dirty="0"/>
            </a:b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878C7071-1298-49D5-8BFB-24CCBAF86D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Proces</a:t>
            </a:r>
            <a:r>
              <a:rPr lang="en-US" dirty="0"/>
              <a:t> </a:t>
            </a:r>
            <a:r>
              <a:rPr lang="en-US" dirty="0" err="1"/>
              <a:t>svrstavanja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 u </a:t>
            </a:r>
            <a:r>
              <a:rPr lang="en-US" dirty="0" err="1"/>
              <a:t>terapijsku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kontrolnu</a:t>
            </a:r>
            <a:r>
              <a:rPr lang="en-US" dirty="0"/>
              <a:t> </a:t>
            </a:r>
            <a:r>
              <a:rPr lang="en-US" dirty="0" err="1"/>
              <a:t>grupu</a:t>
            </a:r>
            <a:r>
              <a:rPr lang="en-US" dirty="0"/>
              <a:t>, </a:t>
            </a:r>
            <a:r>
              <a:rPr lang="en-US" dirty="0" err="1"/>
              <a:t>korišćenjem</a:t>
            </a:r>
            <a:r>
              <a:rPr lang="en-US" dirty="0"/>
              <a:t> </a:t>
            </a:r>
            <a:r>
              <a:rPr lang="en-US" dirty="0" err="1"/>
              <a:t>elemenata</a:t>
            </a:r>
            <a:r>
              <a:rPr lang="en-US" dirty="0"/>
              <a:t> </a:t>
            </a:r>
            <a:r>
              <a:rPr lang="en-US" dirty="0" err="1"/>
              <a:t>slučajnosti</a:t>
            </a:r>
            <a:r>
              <a:rPr lang="en-US" dirty="0"/>
              <a:t> </a:t>
            </a:r>
            <a:r>
              <a:rPr lang="en-US" dirty="0" err="1"/>
              <a:t>pri</a:t>
            </a:r>
            <a:r>
              <a:rPr lang="en-US" dirty="0"/>
              <a:t> </a:t>
            </a:r>
            <a:r>
              <a:rPr lang="en-US" dirty="0" err="1"/>
              <a:t>redosledu</a:t>
            </a:r>
            <a:r>
              <a:rPr lang="sr-Latn-RS" dirty="0"/>
              <a:t> </a:t>
            </a:r>
            <a:r>
              <a:rPr lang="en-US" dirty="0" err="1"/>
              <a:t>uključivanja</a:t>
            </a:r>
            <a:r>
              <a:rPr lang="en-US" dirty="0"/>
              <a:t>,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ciljem</a:t>
            </a:r>
            <a:r>
              <a:rPr lang="en-US" dirty="0"/>
              <a:t> da se </a:t>
            </a:r>
            <a:r>
              <a:rPr lang="en-US" dirty="0" err="1"/>
              <a:t>smanji</a:t>
            </a:r>
            <a:r>
              <a:rPr lang="en-US" dirty="0"/>
              <a:t> </a:t>
            </a:r>
            <a:r>
              <a:rPr lang="en-US" dirty="0" err="1"/>
              <a:t>pristrasnost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1110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5D41AE-C72D-4B9C-809A-AE176B5F0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Protokol</a:t>
            </a:r>
            <a:br>
              <a:rPr lang="en-US" dirty="0"/>
            </a:b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41165A1A-6772-4E3A-AA03-D18AE52410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Dokument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opisuje</a:t>
            </a:r>
            <a:r>
              <a:rPr lang="en-US" dirty="0"/>
              <a:t> </a:t>
            </a:r>
            <a:r>
              <a:rPr lang="en-US" dirty="0" err="1"/>
              <a:t>cilj</a:t>
            </a:r>
            <a:r>
              <a:rPr lang="en-US" dirty="0"/>
              <a:t>(eve), </a:t>
            </a:r>
            <a:r>
              <a:rPr lang="en-US" dirty="0" err="1"/>
              <a:t>dizajn</a:t>
            </a:r>
            <a:r>
              <a:rPr lang="en-US" dirty="0"/>
              <a:t>, </a:t>
            </a:r>
            <a:r>
              <a:rPr lang="en-US" dirty="0" err="1"/>
              <a:t>metodologiju</a:t>
            </a:r>
            <a:r>
              <a:rPr lang="en-US" dirty="0"/>
              <a:t>, </a:t>
            </a:r>
            <a:r>
              <a:rPr lang="en-US" dirty="0" err="1"/>
              <a:t>statistička</a:t>
            </a:r>
            <a:r>
              <a:rPr lang="en-US" dirty="0"/>
              <a:t> </a:t>
            </a:r>
            <a:r>
              <a:rPr lang="en-US" dirty="0" err="1"/>
              <a:t>razmatranja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organizaciju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. </a:t>
            </a:r>
            <a:r>
              <a:rPr lang="en-US" dirty="0" err="1"/>
              <a:t>Protokol</a:t>
            </a:r>
            <a:r>
              <a:rPr lang="sr-Latn-RS" dirty="0"/>
              <a:t> </a:t>
            </a:r>
            <a:r>
              <a:rPr lang="en-US" dirty="0" err="1"/>
              <a:t>obično</a:t>
            </a:r>
            <a:r>
              <a:rPr lang="en-US" dirty="0"/>
              <a:t> </a:t>
            </a:r>
            <a:r>
              <a:rPr lang="en-US" dirty="0" err="1"/>
              <a:t>sadrži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pozadinu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obrazloženje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ovo</a:t>
            </a:r>
            <a:r>
              <a:rPr lang="en-US" dirty="0"/>
              <a:t>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obezbeđeno</a:t>
            </a:r>
            <a:r>
              <a:rPr lang="en-US" dirty="0"/>
              <a:t> </a:t>
            </a:r>
            <a:r>
              <a:rPr lang="en-US" dirty="0" err="1"/>
              <a:t>protokolom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amandmanima</a:t>
            </a:r>
            <a:r>
              <a:rPr lang="sr-Latn-RS" dirty="0"/>
              <a:t> </a:t>
            </a:r>
            <a:r>
              <a:rPr lang="en-US" dirty="0" err="1"/>
              <a:t>protokola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456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3FA6977-8E31-49D8-872A-79FD68FA0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Vrste kliničkih studija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39FBDDE9-9F3A-42C0-8839-67F5F4BD98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Ispitivanje lekova</a:t>
            </a:r>
          </a:p>
          <a:p>
            <a:r>
              <a:rPr lang="sr-Latn-RS" dirty="0"/>
              <a:t>Ispitivanje procedura dijagnostike i/ili lečenja</a:t>
            </a:r>
          </a:p>
          <a:p>
            <a:r>
              <a:rPr lang="sr-Latn-RS" dirty="0"/>
              <a:t>Ispitivanje </a:t>
            </a:r>
            <a:r>
              <a:rPr lang="sr-Latn-RS" dirty="0" err="1"/>
              <a:t>uredjaja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61239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16042D8-B0F3-4BDE-9784-C61008EAE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err="1"/>
              <a:t>Izvorni</a:t>
            </a:r>
            <a:r>
              <a:rPr lang="en-US" dirty="0"/>
              <a:t> </a:t>
            </a:r>
            <a:r>
              <a:rPr lang="en-US" dirty="0" err="1"/>
              <a:t>podaci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D3A31F96-55EB-40DA-BF18-98417C9346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Sve</a:t>
            </a:r>
            <a:r>
              <a:rPr lang="en-US" dirty="0"/>
              <a:t> </a:t>
            </a:r>
            <a:r>
              <a:rPr lang="en-US" dirty="0" err="1"/>
              <a:t>informacije</a:t>
            </a:r>
            <a:r>
              <a:rPr lang="en-US" dirty="0"/>
              <a:t> u </a:t>
            </a:r>
            <a:r>
              <a:rPr lang="en-US" dirty="0" err="1"/>
              <a:t>originalnim</a:t>
            </a:r>
            <a:r>
              <a:rPr lang="en-US" dirty="0"/>
              <a:t> </a:t>
            </a:r>
            <a:r>
              <a:rPr lang="en-US" dirty="0" err="1"/>
              <a:t>zapisima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sertifikovane</a:t>
            </a:r>
            <a:r>
              <a:rPr lang="en-US" dirty="0"/>
              <a:t> </a:t>
            </a:r>
            <a:r>
              <a:rPr lang="en-US" dirty="0" err="1"/>
              <a:t>kopije</a:t>
            </a:r>
            <a:r>
              <a:rPr lang="en-US" dirty="0"/>
              <a:t> </a:t>
            </a:r>
            <a:r>
              <a:rPr lang="en-US" dirty="0" err="1"/>
              <a:t>originalnih</a:t>
            </a:r>
            <a:r>
              <a:rPr lang="en-US" dirty="0"/>
              <a:t> </a:t>
            </a:r>
            <a:r>
              <a:rPr lang="en-US" dirty="0" err="1"/>
              <a:t>zapisa</a:t>
            </a:r>
            <a:r>
              <a:rPr lang="en-US" dirty="0"/>
              <a:t> </a:t>
            </a:r>
            <a:r>
              <a:rPr lang="en-US" dirty="0" err="1"/>
              <a:t>klinički</a:t>
            </a:r>
            <a:r>
              <a:rPr lang="en-US" dirty="0"/>
              <a:t> </a:t>
            </a:r>
            <a:r>
              <a:rPr lang="en-US" dirty="0" err="1"/>
              <a:t>nalazi</a:t>
            </a:r>
            <a:r>
              <a:rPr lang="en-US" dirty="0"/>
              <a:t>, </a:t>
            </a:r>
            <a:r>
              <a:rPr lang="en-US" dirty="0" err="1"/>
              <a:t>zapažanja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sr-Latn-RS" dirty="0"/>
              <a:t> </a:t>
            </a:r>
            <a:r>
              <a:rPr lang="en-US" dirty="0" err="1"/>
              <a:t>druge</a:t>
            </a:r>
            <a:r>
              <a:rPr lang="en-US" dirty="0"/>
              <a:t> </a:t>
            </a:r>
            <a:r>
              <a:rPr lang="en-US" dirty="0" err="1"/>
              <a:t>aktivnosti</a:t>
            </a:r>
            <a:r>
              <a:rPr lang="en-US" dirty="0"/>
              <a:t> u </a:t>
            </a:r>
            <a:r>
              <a:rPr lang="en-US" dirty="0" err="1"/>
              <a:t>kliničkom</a:t>
            </a:r>
            <a:r>
              <a:rPr lang="en-US" dirty="0"/>
              <a:t> </a:t>
            </a:r>
            <a:r>
              <a:rPr lang="en-US" dirty="0" err="1"/>
              <a:t>ispitivanju</a:t>
            </a:r>
            <a:r>
              <a:rPr lang="en-US" dirty="0"/>
              <a:t> </a:t>
            </a:r>
            <a:r>
              <a:rPr lang="en-US" dirty="0" err="1"/>
              <a:t>neophodni</a:t>
            </a:r>
            <a:r>
              <a:rPr lang="en-US" dirty="0"/>
              <a:t> za </a:t>
            </a:r>
            <a:r>
              <a:rPr lang="en-US" dirty="0" err="1"/>
              <a:t>rekonstrukciju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evaluaciji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. </a:t>
            </a:r>
            <a:r>
              <a:rPr lang="en-US" dirty="0" err="1"/>
              <a:t>Izvorni</a:t>
            </a:r>
            <a:r>
              <a:rPr lang="en-US" dirty="0"/>
              <a:t> </a:t>
            </a:r>
            <a:r>
              <a:rPr lang="en-US" dirty="0" err="1"/>
              <a:t>podaci</a:t>
            </a:r>
            <a:r>
              <a:rPr lang="en-US" dirty="0"/>
              <a:t> se</a:t>
            </a:r>
            <a:r>
              <a:rPr lang="sr-Latn-RS" dirty="0"/>
              <a:t> </a:t>
            </a:r>
            <a:r>
              <a:rPr lang="en-US" dirty="0" err="1"/>
              <a:t>nalaze</a:t>
            </a:r>
            <a:r>
              <a:rPr lang="en-US" dirty="0"/>
              <a:t> u </a:t>
            </a:r>
            <a:r>
              <a:rPr lang="en-US" dirty="0" err="1"/>
              <a:t>izvornoj</a:t>
            </a:r>
            <a:r>
              <a:rPr lang="en-US" dirty="0"/>
              <a:t> </a:t>
            </a:r>
            <a:r>
              <a:rPr lang="en-US" dirty="0" err="1"/>
              <a:t>dokumentaciji</a:t>
            </a:r>
            <a:r>
              <a:rPr lang="en-US" dirty="0"/>
              <a:t> (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originali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sertifikovane</a:t>
            </a:r>
            <a:r>
              <a:rPr lang="en-US" dirty="0"/>
              <a:t> </a:t>
            </a:r>
            <a:r>
              <a:rPr lang="en-US" dirty="0" err="1"/>
              <a:t>kopije</a:t>
            </a:r>
            <a:r>
              <a:rPr lang="en-US" dirty="0"/>
              <a:t>).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67165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91F8584-8131-49E7-926C-9FA3D550F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err="1"/>
              <a:t>Izvorna</a:t>
            </a:r>
            <a:r>
              <a:rPr lang="en-US" dirty="0"/>
              <a:t> </a:t>
            </a:r>
            <a:r>
              <a:rPr lang="en-US" dirty="0" err="1"/>
              <a:t>dokumenta</a:t>
            </a:r>
            <a:br>
              <a:rPr lang="en-US" dirty="0"/>
            </a:b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45A31B37-6584-4CED-9ABD-803F2422E9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Original </a:t>
            </a:r>
            <a:r>
              <a:rPr lang="en-US" dirty="0" err="1"/>
              <a:t>dokumenata</a:t>
            </a:r>
            <a:r>
              <a:rPr lang="en-US" dirty="0"/>
              <a:t>, </a:t>
            </a:r>
            <a:r>
              <a:rPr lang="en-US" dirty="0" err="1"/>
              <a:t>podaci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dosijei</a:t>
            </a:r>
            <a:r>
              <a:rPr lang="en-US" dirty="0"/>
              <a:t> (</a:t>
            </a:r>
            <a:r>
              <a:rPr lang="en-US" dirty="0" err="1"/>
              <a:t>npr</a:t>
            </a:r>
            <a:r>
              <a:rPr lang="en-US" dirty="0"/>
              <a:t>. </a:t>
            </a:r>
            <a:r>
              <a:rPr lang="en-US" dirty="0" err="1"/>
              <a:t>bolnički</a:t>
            </a:r>
            <a:r>
              <a:rPr lang="en-US" dirty="0"/>
              <a:t> </a:t>
            </a:r>
            <a:r>
              <a:rPr lang="en-US" dirty="0" err="1"/>
              <a:t>zapisi</a:t>
            </a:r>
            <a:r>
              <a:rPr lang="en-US" dirty="0"/>
              <a:t>, </a:t>
            </a:r>
            <a:r>
              <a:rPr lang="en-US" dirty="0" err="1"/>
              <a:t>klinička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kancelarijske</a:t>
            </a:r>
            <a:r>
              <a:rPr lang="en-US" dirty="0"/>
              <a:t> </a:t>
            </a:r>
            <a:r>
              <a:rPr lang="en-US" dirty="0" err="1"/>
              <a:t>karte</a:t>
            </a:r>
            <a:r>
              <a:rPr lang="en-US" dirty="0"/>
              <a:t>, </a:t>
            </a:r>
            <a:r>
              <a:rPr lang="en-US" dirty="0" err="1"/>
              <a:t>laboratorijske</a:t>
            </a:r>
            <a:r>
              <a:rPr lang="sr-Latn-RS" dirty="0"/>
              <a:t> </a:t>
            </a:r>
            <a:r>
              <a:rPr lang="en-US" dirty="0" err="1"/>
              <a:t>zabeleške</a:t>
            </a:r>
            <a:r>
              <a:rPr lang="en-US" dirty="0"/>
              <a:t> </a:t>
            </a:r>
            <a:r>
              <a:rPr lang="en-US" dirty="0" err="1"/>
              <a:t>memorandumi</a:t>
            </a:r>
            <a:r>
              <a:rPr lang="en-US" dirty="0"/>
              <a:t>, </a:t>
            </a:r>
            <a:r>
              <a:rPr lang="en-US" dirty="0" err="1"/>
              <a:t>dnevnici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kontrolne</a:t>
            </a:r>
            <a:r>
              <a:rPr lang="en-US" dirty="0"/>
              <a:t> </a:t>
            </a:r>
            <a:r>
              <a:rPr lang="en-US" dirty="0" err="1"/>
              <a:t>liste</a:t>
            </a:r>
            <a:r>
              <a:rPr lang="en-US" dirty="0"/>
              <a:t> za </a:t>
            </a:r>
            <a:r>
              <a:rPr lang="en-US" dirty="0" err="1"/>
              <a:t>evaluaciju</a:t>
            </a:r>
            <a:r>
              <a:rPr lang="en-US" dirty="0"/>
              <a:t>, </a:t>
            </a:r>
            <a:r>
              <a:rPr lang="en-US" dirty="0" err="1"/>
              <a:t>evidencija</a:t>
            </a:r>
            <a:r>
              <a:rPr lang="en-US" dirty="0"/>
              <a:t> o </a:t>
            </a:r>
            <a:r>
              <a:rPr lang="en-US" dirty="0" err="1"/>
              <a:t>izdatim</a:t>
            </a:r>
            <a:r>
              <a:rPr lang="en-US" dirty="0"/>
              <a:t> </a:t>
            </a:r>
            <a:r>
              <a:rPr lang="en-US" dirty="0" err="1"/>
              <a:t>lekovima</a:t>
            </a:r>
            <a:r>
              <a:rPr lang="en-US" dirty="0"/>
              <a:t>,</a:t>
            </a:r>
            <a:r>
              <a:rPr lang="sr-Latn-RS" dirty="0"/>
              <a:t> </a:t>
            </a:r>
            <a:r>
              <a:rPr lang="en-US" dirty="0" err="1"/>
              <a:t>automatski</a:t>
            </a:r>
            <a:r>
              <a:rPr lang="en-US" dirty="0"/>
              <a:t> </a:t>
            </a:r>
            <a:r>
              <a:rPr lang="en-US" dirty="0" err="1"/>
              <a:t>zapisi</a:t>
            </a:r>
            <a:r>
              <a:rPr lang="en-US" dirty="0"/>
              <a:t>, </a:t>
            </a:r>
            <a:r>
              <a:rPr lang="en-US" dirty="0" err="1"/>
              <a:t>kopije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prepisi</a:t>
            </a:r>
            <a:r>
              <a:rPr lang="en-US" dirty="0"/>
              <a:t> </a:t>
            </a:r>
            <a:r>
              <a:rPr lang="en-US" dirty="0" err="1"/>
              <a:t>sertifikovani</a:t>
            </a:r>
            <a:r>
              <a:rPr lang="en-US" dirty="0"/>
              <a:t> </a:t>
            </a:r>
            <a:r>
              <a:rPr lang="en-US" dirty="0" err="1"/>
              <a:t>posle</a:t>
            </a:r>
            <a:r>
              <a:rPr lang="en-US" dirty="0"/>
              <a:t> </a:t>
            </a:r>
            <a:r>
              <a:rPr lang="en-US" dirty="0" err="1"/>
              <a:t>provere</a:t>
            </a:r>
            <a:r>
              <a:rPr lang="en-US" dirty="0"/>
              <a:t> </a:t>
            </a:r>
            <a:r>
              <a:rPr lang="en-US" dirty="0" err="1"/>
              <a:t>verodostojnosti</a:t>
            </a:r>
            <a:r>
              <a:rPr lang="en-US" dirty="0"/>
              <a:t>, </a:t>
            </a:r>
            <a:r>
              <a:rPr lang="en-US" dirty="0" err="1"/>
              <a:t>negativi</a:t>
            </a:r>
            <a:r>
              <a:rPr lang="en-US" dirty="0"/>
              <a:t> </a:t>
            </a:r>
            <a:r>
              <a:rPr lang="en-US" dirty="0" err="1"/>
              <a:t>fotografija</a:t>
            </a:r>
            <a:r>
              <a:rPr lang="en-US" dirty="0"/>
              <a:t>, </a:t>
            </a:r>
            <a:r>
              <a:rPr lang="en-US" dirty="0" err="1"/>
              <a:t>mikrofilmovi</a:t>
            </a:r>
            <a:r>
              <a:rPr lang="sr-Latn-R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magnetni</a:t>
            </a:r>
            <a:r>
              <a:rPr lang="en-US" dirty="0"/>
              <a:t> </a:t>
            </a:r>
            <a:r>
              <a:rPr lang="en-US" dirty="0" err="1"/>
              <a:t>zapisi</a:t>
            </a:r>
            <a:r>
              <a:rPr lang="en-US" dirty="0"/>
              <a:t>, </a:t>
            </a:r>
            <a:r>
              <a:rPr lang="en-US" dirty="0" err="1"/>
              <a:t>rentgenski</a:t>
            </a:r>
            <a:r>
              <a:rPr lang="en-US" dirty="0"/>
              <a:t> </a:t>
            </a:r>
            <a:r>
              <a:rPr lang="en-US" dirty="0" err="1"/>
              <a:t>snimci</a:t>
            </a:r>
            <a:r>
              <a:rPr lang="en-US" dirty="0"/>
              <a:t>, </a:t>
            </a:r>
            <a:r>
              <a:rPr lang="en-US" dirty="0" err="1"/>
              <a:t>evidencija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se </a:t>
            </a:r>
            <a:r>
              <a:rPr lang="en-US" dirty="0" err="1"/>
              <a:t>čuva</a:t>
            </a:r>
            <a:r>
              <a:rPr lang="en-US" dirty="0"/>
              <a:t> u </a:t>
            </a:r>
            <a:r>
              <a:rPr lang="en-US" dirty="0" err="1"/>
              <a:t>apoteci</a:t>
            </a:r>
            <a:r>
              <a:rPr lang="en-US" dirty="0"/>
              <a:t>, </a:t>
            </a:r>
            <a:r>
              <a:rPr lang="en-US" dirty="0" err="1"/>
              <a:t>laboratoriji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medicinsko-tehničkim</a:t>
            </a:r>
            <a:r>
              <a:rPr lang="sr-Latn-RS" dirty="0"/>
              <a:t> </a:t>
            </a:r>
            <a:r>
              <a:rPr lang="en-US" dirty="0" err="1"/>
              <a:t>službama</a:t>
            </a:r>
            <a:r>
              <a:rPr lang="en-US" dirty="0"/>
              <a:t> </a:t>
            </a:r>
            <a:r>
              <a:rPr lang="en-US" dirty="0" err="1"/>
              <a:t>uključenim</a:t>
            </a:r>
            <a:r>
              <a:rPr lang="en-US" dirty="0"/>
              <a:t> u </a:t>
            </a:r>
            <a:r>
              <a:rPr lang="en-US" dirty="0" err="1"/>
              <a:t>kliničko</a:t>
            </a:r>
            <a:r>
              <a:rPr lang="en-US" dirty="0"/>
              <a:t> </a:t>
            </a:r>
            <a:r>
              <a:rPr lang="en-US" dirty="0" err="1"/>
              <a:t>ispitivanje</a:t>
            </a:r>
            <a:r>
              <a:rPr lang="en-US" dirty="0"/>
              <a:t>).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07878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1A683E8-CDA3-4819-B158-3D321B803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Sponzor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8A5DB641-E7C2-4EAF-80D7-542E6DD428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Pojedinac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pravno</a:t>
            </a:r>
            <a:r>
              <a:rPr lang="en-US" dirty="0"/>
              <a:t> lice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preuzima</a:t>
            </a:r>
            <a:r>
              <a:rPr lang="en-US" dirty="0"/>
              <a:t> </a:t>
            </a:r>
            <a:r>
              <a:rPr lang="en-US" dirty="0" err="1"/>
              <a:t>odgovornost</a:t>
            </a:r>
            <a:r>
              <a:rPr lang="en-US" dirty="0"/>
              <a:t> za </a:t>
            </a:r>
            <a:r>
              <a:rPr lang="en-US" dirty="0" err="1"/>
              <a:t>započinjanje</a:t>
            </a:r>
            <a:r>
              <a:rPr lang="en-US" dirty="0"/>
              <a:t>, </a:t>
            </a:r>
            <a:r>
              <a:rPr lang="en-US" dirty="0" err="1"/>
              <a:t>sprovođenje</a:t>
            </a:r>
            <a:r>
              <a:rPr lang="en-US" dirty="0"/>
              <a:t>, </a:t>
            </a:r>
            <a:r>
              <a:rPr lang="en-US" dirty="0" err="1"/>
              <a:t>odnosno</a:t>
            </a:r>
            <a:r>
              <a:rPr lang="en-US" dirty="0"/>
              <a:t> </a:t>
            </a:r>
            <a:r>
              <a:rPr lang="en-US" dirty="0" err="1"/>
              <a:t>finansiranje</a:t>
            </a:r>
            <a:r>
              <a:rPr lang="sr-Latn-RS" dirty="0"/>
              <a:t> </a:t>
            </a:r>
            <a:r>
              <a:rPr lang="en-US" dirty="0" err="1"/>
              <a:t>kliničkog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98599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A3E5A0D-C849-4204-B19F-C6C7AE2AB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Sponzor</a:t>
            </a:r>
            <a:r>
              <a:rPr lang="en-US" dirty="0"/>
              <a:t> - </a:t>
            </a:r>
            <a:r>
              <a:rPr lang="en-US" dirty="0" err="1"/>
              <a:t>istraživač</a:t>
            </a:r>
            <a:br>
              <a:rPr lang="en-US" dirty="0"/>
            </a:b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9710A7DF-4663-4ABC-88AA-D8BA98D3C7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Pojedinac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pokreće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vodi</a:t>
            </a:r>
            <a:r>
              <a:rPr lang="en-US" dirty="0"/>
              <a:t> </a:t>
            </a:r>
            <a:r>
              <a:rPr lang="en-US" dirty="0" err="1"/>
              <a:t>kliničko</a:t>
            </a:r>
            <a:r>
              <a:rPr lang="en-US" dirty="0"/>
              <a:t> </a:t>
            </a:r>
            <a:r>
              <a:rPr lang="en-US" dirty="0" err="1"/>
              <a:t>ispitivanje</a:t>
            </a:r>
            <a:r>
              <a:rPr lang="en-US" dirty="0"/>
              <a:t>, </a:t>
            </a:r>
            <a:r>
              <a:rPr lang="en-US" dirty="0" err="1"/>
              <a:t>sam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drugima</a:t>
            </a:r>
            <a:r>
              <a:rPr lang="en-US" dirty="0"/>
              <a:t>, </a:t>
            </a:r>
            <a:r>
              <a:rPr lang="en-US" dirty="0" err="1"/>
              <a:t>i</a:t>
            </a:r>
            <a:r>
              <a:rPr lang="en-US" dirty="0"/>
              <a:t> pod </a:t>
            </a:r>
            <a:r>
              <a:rPr lang="en-US" dirty="0" err="1"/>
              <a:t>čijim</a:t>
            </a:r>
            <a:r>
              <a:rPr lang="en-US" dirty="0"/>
              <a:t> </a:t>
            </a:r>
            <a:r>
              <a:rPr lang="en-US" dirty="0" err="1"/>
              <a:t>neposrednim</a:t>
            </a:r>
            <a:r>
              <a:rPr lang="en-US" dirty="0"/>
              <a:t> </a:t>
            </a:r>
            <a:r>
              <a:rPr lang="en-US" dirty="0" err="1"/>
              <a:t>nadzorom</a:t>
            </a:r>
            <a:r>
              <a:rPr lang="en-US" dirty="0"/>
              <a:t> se</a:t>
            </a:r>
            <a:r>
              <a:rPr lang="sr-Latn-RS" dirty="0"/>
              <a:t> </a:t>
            </a:r>
            <a:r>
              <a:rPr lang="en-US" dirty="0" err="1"/>
              <a:t>ispitivani</a:t>
            </a:r>
            <a:r>
              <a:rPr lang="en-US" dirty="0"/>
              <a:t> </a:t>
            </a:r>
            <a:r>
              <a:rPr lang="en-US" dirty="0" err="1"/>
              <a:t>proizvod</a:t>
            </a:r>
            <a:r>
              <a:rPr lang="en-US" dirty="0"/>
              <a:t> </a:t>
            </a:r>
            <a:r>
              <a:rPr lang="en-US" dirty="0" err="1"/>
              <a:t>primenjuje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izdaje</a:t>
            </a:r>
            <a:r>
              <a:rPr lang="en-US" dirty="0"/>
              <a:t> </a:t>
            </a:r>
            <a:r>
              <a:rPr lang="en-US" dirty="0" err="1"/>
              <a:t>ispitaniku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koristi</a:t>
            </a:r>
            <a:r>
              <a:rPr lang="en-US" dirty="0"/>
              <a:t> od </a:t>
            </a:r>
            <a:r>
              <a:rPr lang="en-US" dirty="0" err="1"/>
              <a:t>strane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. </a:t>
            </a:r>
            <a:r>
              <a:rPr lang="en-US" dirty="0" err="1"/>
              <a:t>Ovaj</a:t>
            </a:r>
            <a:r>
              <a:rPr lang="en-US" dirty="0"/>
              <a:t> </a:t>
            </a:r>
            <a:r>
              <a:rPr lang="en-US" dirty="0" err="1"/>
              <a:t>termin</a:t>
            </a:r>
            <a:r>
              <a:rPr lang="en-US" dirty="0"/>
              <a:t> </a:t>
            </a:r>
            <a:r>
              <a:rPr lang="en-US" dirty="0" err="1"/>
              <a:t>podrazumeva</a:t>
            </a:r>
            <a:r>
              <a:rPr lang="en-US" dirty="0"/>
              <a:t> </a:t>
            </a:r>
            <a:r>
              <a:rPr lang="en-US" dirty="0" err="1"/>
              <a:t>samo</a:t>
            </a:r>
            <a:r>
              <a:rPr lang="sr-Latn-RS" dirty="0"/>
              <a:t> </a:t>
            </a:r>
            <a:r>
              <a:rPr lang="en-US" dirty="0" err="1"/>
              <a:t>pojedinca</a:t>
            </a:r>
            <a:r>
              <a:rPr lang="en-US" dirty="0"/>
              <a:t> (</a:t>
            </a:r>
            <a:r>
              <a:rPr lang="en-US" dirty="0" err="1"/>
              <a:t>npr</a:t>
            </a:r>
            <a:r>
              <a:rPr lang="en-US" dirty="0"/>
              <a:t>. ne </a:t>
            </a:r>
            <a:r>
              <a:rPr lang="en-US" dirty="0" err="1"/>
              <a:t>uključuje</a:t>
            </a:r>
            <a:r>
              <a:rPr lang="en-US" dirty="0"/>
              <a:t> </a:t>
            </a:r>
            <a:r>
              <a:rPr lang="en-US" dirty="0" err="1"/>
              <a:t>korporaciju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agenciju</a:t>
            </a:r>
            <a:r>
              <a:rPr lang="en-US" dirty="0"/>
              <a:t>). U </a:t>
            </a:r>
            <a:r>
              <a:rPr lang="en-US" dirty="0" err="1"/>
              <a:t>dužnosti</a:t>
            </a:r>
            <a:r>
              <a:rPr lang="en-US" dirty="0"/>
              <a:t> </a:t>
            </a:r>
            <a:r>
              <a:rPr lang="en-US" dirty="0" err="1"/>
              <a:t>sponzora</a:t>
            </a:r>
            <a:r>
              <a:rPr lang="en-US" dirty="0"/>
              <a:t> - </a:t>
            </a:r>
            <a:r>
              <a:rPr lang="en-US" dirty="0" err="1"/>
              <a:t>istraživača</a:t>
            </a:r>
            <a:r>
              <a:rPr lang="en-US" dirty="0"/>
              <a:t> </a:t>
            </a:r>
            <a:r>
              <a:rPr lang="en-US" dirty="0" err="1"/>
              <a:t>spojene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dužnosti</a:t>
            </a:r>
            <a:r>
              <a:rPr lang="sr-Latn-RS" dirty="0"/>
              <a:t> </a:t>
            </a:r>
            <a:r>
              <a:rPr lang="en-US" dirty="0" err="1"/>
              <a:t>sponzora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istraživača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14044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22DD799-3C25-4172-90C5-018EF48DF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Standardni operativni postupci (Standard Operating Procedures, SOPs)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AE70C61C-137C-4F67-96F7-7F88F07E2E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Detaljna</a:t>
            </a:r>
            <a:r>
              <a:rPr lang="en-US" dirty="0"/>
              <a:t>, </a:t>
            </a:r>
            <a:r>
              <a:rPr lang="en-US" dirty="0" err="1"/>
              <a:t>pisana</a:t>
            </a:r>
            <a:r>
              <a:rPr lang="en-US" dirty="0"/>
              <a:t> </a:t>
            </a:r>
            <a:r>
              <a:rPr lang="en-US" dirty="0" err="1"/>
              <a:t>uputstva</a:t>
            </a:r>
            <a:r>
              <a:rPr lang="en-US" dirty="0"/>
              <a:t> za </a:t>
            </a:r>
            <a:r>
              <a:rPr lang="en-US" dirty="0" err="1"/>
              <a:t>postizanje</a:t>
            </a:r>
            <a:r>
              <a:rPr lang="en-US" dirty="0"/>
              <a:t> </a:t>
            </a:r>
            <a:r>
              <a:rPr lang="en-US" dirty="0" err="1"/>
              <a:t>uniformnosti</a:t>
            </a:r>
            <a:r>
              <a:rPr lang="en-US" dirty="0"/>
              <a:t> </a:t>
            </a:r>
            <a:r>
              <a:rPr lang="en-US" dirty="0" err="1"/>
              <a:t>performansi</a:t>
            </a:r>
            <a:r>
              <a:rPr lang="en-US" dirty="0"/>
              <a:t> </a:t>
            </a:r>
            <a:r>
              <a:rPr lang="en-US" dirty="0" err="1"/>
              <a:t>specifične</a:t>
            </a:r>
            <a:r>
              <a:rPr lang="en-US" dirty="0"/>
              <a:t> </a:t>
            </a:r>
            <a:r>
              <a:rPr lang="en-US" dirty="0" err="1"/>
              <a:t>funkcije</a:t>
            </a:r>
            <a:r>
              <a:rPr lang="sr-Latn-RS" dirty="0"/>
              <a:t> da bi se uticaj </a:t>
            </a:r>
            <a:r>
              <a:rPr lang="sr-Latn-RS" dirty="0" err="1"/>
              <a:t>tkz</a:t>
            </a:r>
            <a:r>
              <a:rPr lang="sr-Latn-RS" dirty="0"/>
              <a:t>. zbunjujućih varijabli sveo na minimum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49289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41B1C01-4B27-4E38-BC0A-AD90BD06B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Identifikaciona</a:t>
            </a:r>
            <a:r>
              <a:rPr lang="en-US" dirty="0"/>
              <a:t> </a:t>
            </a:r>
            <a:r>
              <a:rPr lang="en-US" dirty="0" err="1"/>
              <a:t>šifra</a:t>
            </a:r>
            <a:r>
              <a:rPr lang="en-US" dirty="0"/>
              <a:t> </a:t>
            </a:r>
            <a:r>
              <a:rPr lang="en-US" dirty="0" err="1"/>
              <a:t>ispitanika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8C7243F6-A7D7-4579-BA31-366A253EEF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Jedinstveni</a:t>
            </a:r>
            <a:r>
              <a:rPr lang="en-US" dirty="0"/>
              <a:t> </a:t>
            </a:r>
            <a:r>
              <a:rPr lang="en-US" dirty="0" err="1"/>
              <a:t>identifikator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istraživač</a:t>
            </a:r>
            <a:r>
              <a:rPr lang="en-US" dirty="0"/>
              <a:t> </a:t>
            </a:r>
            <a:r>
              <a:rPr lang="en-US" dirty="0" err="1"/>
              <a:t>dodeljuje</a:t>
            </a:r>
            <a:r>
              <a:rPr lang="en-US" dirty="0"/>
              <a:t> </a:t>
            </a:r>
            <a:r>
              <a:rPr lang="en-US" dirty="0" err="1"/>
              <a:t>svakom</a:t>
            </a:r>
            <a:r>
              <a:rPr lang="en-US" dirty="0"/>
              <a:t> </a:t>
            </a:r>
            <a:r>
              <a:rPr lang="en-US" dirty="0" err="1"/>
              <a:t>ispitaniku</a:t>
            </a:r>
            <a:r>
              <a:rPr lang="en-US" dirty="0"/>
              <a:t>, </a:t>
            </a:r>
            <a:r>
              <a:rPr lang="en-US" dirty="0" err="1"/>
              <a:t>radi</a:t>
            </a:r>
            <a:r>
              <a:rPr lang="en-US" dirty="0"/>
              <a:t> </a:t>
            </a:r>
            <a:r>
              <a:rPr lang="en-US" dirty="0" err="1"/>
              <a:t>zaštite</a:t>
            </a:r>
            <a:r>
              <a:rPr lang="en-US" dirty="0"/>
              <a:t> </a:t>
            </a:r>
            <a:r>
              <a:rPr lang="en-US" dirty="0" err="1"/>
              <a:t>identiteta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, </a:t>
            </a:r>
            <a:r>
              <a:rPr lang="en-US" dirty="0" err="1"/>
              <a:t>koji</a:t>
            </a:r>
            <a:r>
              <a:rPr lang="en-US" dirty="0"/>
              <a:t> se</a:t>
            </a:r>
            <a:r>
              <a:rPr lang="sr-Latn-RS" dirty="0"/>
              <a:t> </a:t>
            </a:r>
            <a:r>
              <a:rPr lang="en-US" dirty="0" err="1"/>
              <a:t>koristi</a:t>
            </a:r>
            <a:r>
              <a:rPr lang="en-US" dirty="0"/>
              <a:t> </a:t>
            </a:r>
            <a:r>
              <a:rPr lang="en-US" dirty="0" err="1"/>
              <a:t>umesto</a:t>
            </a:r>
            <a:r>
              <a:rPr lang="en-US" dirty="0"/>
              <a:t> </a:t>
            </a:r>
            <a:r>
              <a:rPr lang="en-US" dirty="0" err="1"/>
              <a:t>imena</a:t>
            </a:r>
            <a:r>
              <a:rPr lang="en-US" dirty="0"/>
              <a:t> </a:t>
            </a:r>
            <a:r>
              <a:rPr lang="en-US" dirty="0" err="1"/>
              <a:t>subjekta</a:t>
            </a:r>
            <a:r>
              <a:rPr lang="en-US" dirty="0"/>
              <a:t> </a:t>
            </a:r>
            <a:r>
              <a:rPr lang="en-US" dirty="0" err="1"/>
              <a:t>pri</a:t>
            </a:r>
            <a:r>
              <a:rPr lang="en-US" dirty="0"/>
              <a:t> </a:t>
            </a:r>
            <a:r>
              <a:rPr lang="en-US" dirty="0" err="1"/>
              <a:t>prijavljivanju</a:t>
            </a:r>
            <a:r>
              <a:rPr lang="en-US" dirty="0"/>
              <a:t> ADR, </a:t>
            </a:r>
            <a:r>
              <a:rPr lang="en-US" dirty="0" err="1"/>
              <a:t>odnosno</a:t>
            </a:r>
            <a:r>
              <a:rPr lang="en-US" dirty="0"/>
              <a:t> </a:t>
            </a:r>
            <a:r>
              <a:rPr lang="en-US" dirty="0" err="1"/>
              <a:t>drugih</a:t>
            </a:r>
            <a:r>
              <a:rPr lang="en-US" dirty="0"/>
              <a:t> </a:t>
            </a:r>
            <a:r>
              <a:rPr lang="en-US" dirty="0" err="1"/>
              <a:t>podataka</a:t>
            </a:r>
            <a:r>
              <a:rPr lang="en-US" dirty="0"/>
              <a:t> </a:t>
            </a:r>
            <a:r>
              <a:rPr lang="en-US" dirty="0" err="1"/>
              <a:t>povezanih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kliničkim</a:t>
            </a:r>
            <a:r>
              <a:rPr lang="sr-Latn-RS" dirty="0"/>
              <a:t> </a:t>
            </a:r>
            <a:r>
              <a:rPr lang="en-US" dirty="0" err="1"/>
              <a:t>ispitivanjem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15800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FDE44EA-BAAD-4BA5-A307-474001B60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Vulnerabilni</a:t>
            </a:r>
            <a:r>
              <a:rPr lang="en-US" dirty="0"/>
              <a:t> </a:t>
            </a:r>
            <a:r>
              <a:rPr lang="en-US" dirty="0" err="1"/>
              <a:t>ispitanici</a:t>
            </a:r>
            <a:br>
              <a:rPr lang="en-US" dirty="0"/>
            </a:b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7F2F06E1-7999-44CD-80DB-2D661AB90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err="1"/>
              <a:t>Pojedinci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čiju</a:t>
            </a:r>
            <a:r>
              <a:rPr lang="en-US" dirty="0"/>
              <a:t> </a:t>
            </a:r>
            <a:r>
              <a:rPr lang="en-US" dirty="0" err="1"/>
              <a:t>spremnost</a:t>
            </a:r>
            <a:r>
              <a:rPr lang="en-US" dirty="0"/>
              <a:t> da </a:t>
            </a:r>
            <a:r>
              <a:rPr lang="en-US" dirty="0" err="1"/>
              <a:t>volontiraju</a:t>
            </a:r>
            <a:r>
              <a:rPr lang="en-US" dirty="0"/>
              <a:t> u </a:t>
            </a:r>
            <a:r>
              <a:rPr lang="en-US" dirty="0" err="1"/>
              <a:t>kliničkom</a:t>
            </a:r>
            <a:r>
              <a:rPr lang="en-US" dirty="0"/>
              <a:t> </a:t>
            </a:r>
            <a:r>
              <a:rPr lang="en-US" dirty="0" err="1"/>
              <a:t>ispitivanju</a:t>
            </a:r>
            <a:r>
              <a:rPr lang="en-US" dirty="0"/>
              <a:t> </a:t>
            </a:r>
            <a:r>
              <a:rPr lang="en-US" dirty="0" err="1"/>
              <a:t>mogu</a:t>
            </a:r>
            <a:r>
              <a:rPr lang="en-US" dirty="0"/>
              <a:t> </a:t>
            </a:r>
            <a:r>
              <a:rPr lang="en-US" dirty="0" err="1"/>
              <a:t>prekomerno</a:t>
            </a:r>
            <a:r>
              <a:rPr lang="en-US" dirty="0"/>
              <a:t> da </a:t>
            </a:r>
            <a:r>
              <a:rPr lang="en-US" dirty="0" err="1"/>
              <a:t>utiču</a:t>
            </a:r>
            <a:r>
              <a:rPr lang="en-US" dirty="0"/>
              <a:t> </a:t>
            </a:r>
            <a:r>
              <a:rPr lang="en-US" dirty="0" err="1"/>
              <a:t>očekivanja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 err="1"/>
              <a:t>opravdana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ne,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koristi</a:t>
            </a:r>
            <a:r>
              <a:rPr lang="en-US" dirty="0"/>
              <a:t> od </a:t>
            </a:r>
            <a:r>
              <a:rPr lang="en-US" dirty="0" err="1"/>
              <a:t>učešća</a:t>
            </a:r>
            <a:r>
              <a:rPr lang="en-US" dirty="0"/>
              <a:t> u </a:t>
            </a:r>
            <a:r>
              <a:rPr lang="en-US" dirty="0" err="1"/>
              <a:t>ispitivanju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povratnog</a:t>
            </a:r>
            <a:r>
              <a:rPr lang="en-US" dirty="0"/>
              <a:t> </a:t>
            </a:r>
            <a:r>
              <a:rPr lang="en-US" dirty="0" err="1"/>
              <a:t>odgovora</a:t>
            </a:r>
            <a:r>
              <a:rPr lang="en-US" dirty="0"/>
              <a:t> od </a:t>
            </a:r>
            <a:r>
              <a:rPr lang="en-US" dirty="0" err="1"/>
              <a:t>strane</a:t>
            </a:r>
            <a:r>
              <a:rPr lang="en-US" dirty="0"/>
              <a:t> </a:t>
            </a:r>
            <a:r>
              <a:rPr lang="en-US" dirty="0" err="1"/>
              <a:t>nadređenih</a:t>
            </a:r>
            <a:r>
              <a:rPr lang="en-US" dirty="0"/>
              <a:t> </a:t>
            </a:r>
            <a:r>
              <a:rPr lang="en-US" dirty="0" err="1"/>
              <a:t>lica</a:t>
            </a:r>
            <a:r>
              <a:rPr lang="en-US" dirty="0"/>
              <a:t> u </a:t>
            </a:r>
            <a:r>
              <a:rPr lang="en-US" dirty="0" err="1"/>
              <a:t>slučaju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da </a:t>
            </a:r>
            <a:r>
              <a:rPr lang="en-US" dirty="0" err="1"/>
              <a:t>odbiju</a:t>
            </a:r>
            <a:r>
              <a:rPr lang="en-US" dirty="0"/>
              <a:t> </a:t>
            </a:r>
            <a:r>
              <a:rPr lang="en-US" dirty="0" err="1"/>
              <a:t>učešće</a:t>
            </a:r>
            <a:r>
              <a:rPr lang="en-US" dirty="0"/>
              <a:t>. </a:t>
            </a:r>
            <a:r>
              <a:rPr lang="en-US" dirty="0" err="1"/>
              <a:t>Primeri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članovi</a:t>
            </a:r>
            <a:r>
              <a:rPr lang="en-US" dirty="0"/>
              <a:t> </a:t>
            </a:r>
            <a:r>
              <a:rPr lang="en-US" dirty="0" err="1"/>
              <a:t>grupe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hijerarhijskom</a:t>
            </a:r>
            <a:r>
              <a:rPr lang="en-US" dirty="0"/>
              <a:t> </a:t>
            </a:r>
            <a:r>
              <a:rPr lang="en-US" dirty="0" err="1"/>
              <a:t>strukturom</a:t>
            </a:r>
            <a:r>
              <a:rPr lang="en-US" dirty="0"/>
              <a:t>,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studenti</a:t>
            </a:r>
            <a:r>
              <a:rPr lang="en-US" dirty="0"/>
              <a:t> medicine,</a:t>
            </a:r>
          </a:p>
          <a:p>
            <a:pPr marL="0" indent="0">
              <a:buNone/>
            </a:pPr>
            <a:r>
              <a:rPr lang="en-US" dirty="0" err="1"/>
              <a:t>farmacije</a:t>
            </a:r>
            <a:r>
              <a:rPr lang="en-US" dirty="0"/>
              <a:t>, </a:t>
            </a:r>
            <a:r>
              <a:rPr lang="en-US" dirty="0" err="1"/>
              <a:t>stomatologije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negovateljstva</a:t>
            </a:r>
            <a:r>
              <a:rPr lang="en-US" dirty="0"/>
              <a:t>, </a:t>
            </a:r>
            <a:r>
              <a:rPr lang="en-US" dirty="0" err="1"/>
              <a:t>potčinjeno</a:t>
            </a:r>
            <a:r>
              <a:rPr lang="en-US" dirty="0"/>
              <a:t> </a:t>
            </a:r>
            <a:r>
              <a:rPr lang="en-US" dirty="0" err="1"/>
              <a:t>bolničko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laboratorijsko</a:t>
            </a:r>
            <a:r>
              <a:rPr lang="en-US" dirty="0"/>
              <a:t> </a:t>
            </a:r>
            <a:r>
              <a:rPr lang="en-US" dirty="0" err="1"/>
              <a:t>osoblje</a:t>
            </a:r>
            <a:r>
              <a:rPr lang="en-US" dirty="0"/>
              <a:t>, </a:t>
            </a:r>
            <a:r>
              <a:rPr lang="en-US" dirty="0" err="1"/>
              <a:t>zaposleni</a:t>
            </a:r>
            <a:r>
              <a:rPr lang="en-US" dirty="0"/>
              <a:t> u</a:t>
            </a:r>
          </a:p>
          <a:p>
            <a:pPr marL="0" indent="0">
              <a:buNone/>
            </a:pPr>
            <a:r>
              <a:rPr lang="en-US" dirty="0" err="1"/>
              <a:t>farmaceutskoj</a:t>
            </a:r>
            <a:r>
              <a:rPr lang="en-US" dirty="0"/>
              <a:t> </a:t>
            </a:r>
            <a:r>
              <a:rPr lang="en-US" dirty="0" err="1"/>
              <a:t>industriji</a:t>
            </a:r>
            <a:r>
              <a:rPr lang="en-US" dirty="0"/>
              <a:t>, </a:t>
            </a:r>
            <a:r>
              <a:rPr lang="en-US" dirty="0" err="1"/>
              <a:t>pripadnici</a:t>
            </a:r>
            <a:r>
              <a:rPr lang="en-US" dirty="0"/>
              <a:t> </a:t>
            </a:r>
            <a:r>
              <a:rPr lang="en-US" dirty="0" err="1"/>
              <a:t>vojnih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policijskih</a:t>
            </a:r>
            <a:r>
              <a:rPr lang="en-US" dirty="0"/>
              <a:t> </a:t>
            </a:r>
            <a:r>
              <a:rPr lang="en-US" dirty="0" err="1"/>
              <a:t>snaga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zatvorenici</a:t>
            </a:r>
            <a:r>
              <a:rPr lang="en-US" dirty="0"/>
              <a:t>. </a:t>
            </a:r>
            <a:r>
              <a:rPr lang="en-US" dirty="0" err="1"/>
              <a:t>Ostale</a:t>
            </a:r>
            <a:r>
              <a:rPr lang="en-US" dirty="0"/>
              <a:t> </a:t>
            </a:r>
            <a:r>
              <a:rPr lang="en-US" dirty="0" err="1"/>
              <a:t>vulnerabilne</a:t>
            </a:r>
            <a:r>
              <a:rPr lang="en-US" dirty="0"/>
              <a:t> </a:t>
            </a:r>
            <a:r>
              <a:rPr lang="en-US" dirty="0" err="1"/>
              <a:t>ispitanike</a:t>
            </a:r>
            <a:r>
              <a:rPr lang="en-US" dirty="0"/>
              <a:t> </a:t>
            </a:r>
            <a:r>
              <a:rPr lang="en-US" dirty="0" err="1"/>
              <a:t>čine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pacijenti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neizlečivim</a:t>
            </a:r>
            <a:r>
              <a:rPr lang="en-US" dirty="0"/>
              <a:t> </a:t>
            </a:r>
            <a:r>
              <a:rPr lang="en-US" dirty="0" err="1"/>
              <a:t>bolestima</a:t>
            </a:r>
            <a:r>
              <a:rPr lang="en-US" dirty="0"/>
              <a:t>, </a:t>
            </a:r>
            <a:r>
              <a:rPr lang="en-US" dirty="0" err="1"/>
              <a:t>lica</a:t>
            </a:r>
            <a:r>
              <a:rPr lang="en-US" dirty="0"/>
              <a:t> u </a:t>
            </a:r>
            <a:r>
              <a:rPr lang="en-US" dirty="0" err="1"/>
              <a:t>domovima</a:t>
            </a:r>
            <a:r>
              <a:rPr lang="en-US" dirty="0"/>
              <a:t> za </a:t>
            </a:r>
            <a:r>
              <a:rPr lang="en-US" dirty="0" err="1"/>
              <a:t>nemoćne</a:t>
            </a:r>
            <a:r>
              <a:rPr lang="en-US" dirty="0"/>
              <a:t>, </a:t>
            </a:r>
            <a:r>
              <a:rPr lang="en-US" dirty="0" err="1"/>
              <a:t>nezaposleni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siromašne</a:t>
            </a:r>
            <a:r>
              <a:rPr lang="en-US" dirty="0"/>
              <a:t> </a:t>
            </a:r>
            <a:r>
              <a:rPr lang="en-US" dirty="0" err="1"/>
              <a:t>osobe</a:t>
            </a:r>
            <a:r>
              <a:rPr lang="en-US" dirty="0"/>
              <a:t>, </a:t>
            </a:r>
            <a:r>
              <a:rPr lang="en-US" dirty="0" err="1"/>
              <a:t>pacijenti</a:t>
            </a:r>
            <a:r>
              <a:rPr lang="en-US" dirty="0"/>
              <a:t> u</a:t>
            </a:r>
          </a:p>
          <a:p>
            <a:pPr marL="0" indent="0">
              <a:buNone/>
            </a:pPr>
            <a:r>
              <a:rPr lang="en-US" dirty="0" err="1"/>
              <a:t>urgentnim</a:t>
            </a:r>
            <a:r>
              <a:rPr lang="en-US" dirty="0"/>
              <a:t> </a:t>
            </a:r>
            <a:r>
              <a:rPr lang="en-US" dirty="0" err="1"/>
              <a:t>stanjima</a:t>
            </a:r>
            <a:r>
              <a:rPr lang="en-US" dirty="0"/>
              <a:t>, </a:t>
            </a:r>
            <a:r>
              <a:rPr lang="en-US" dirty="0" err="1"/>
              <a:t>pripadnici</a:t>
            </a:r>
            <a:r>
              <a:rPr lang="en-US" dirty="0"/>
              <a:t> </a:t>
            </a:r>
            <a:r>
              <a:rPr lang="en-US" dirty="0" err="1"/>
              <a:t>etničkih</a:t>
            </a:r>
            <a:r>
              <a:rPr lang="en-US" dirty="0"/>
              <a:t> </a:t>
            </a:r>
            <a:r>
              <a:rPr lang="en-US" dirty="0" err="1"/>
              <a:t>manjina</a:t>
            </a:r>
            <a:r>
              <a:rPr lang="en-US" dirty="0"/>
              <a:t>, </a:t>
            </a:r>
            <a:r>
              <a:rPr lang="en-US" dirty="0" err="1"/>
              <a:t>beskućnici</a:t>
            </a:r>
            <a:r>
              <a:rPr lang="en-US" dirty="0"/>
              <a:t>, </a:t>
            </a:r>
            <a:r>
              <a:rPr lang="en-US" dirty="0" err="1"/>
              <a:t>nomadi</a:t>
            </a:r>
            <a:r>
              <a:rPr lang="en-US" dirty="0"/>
              <a:t>, </a:t>
            </a:r>
            <a:r>
              <a:rPr lang="en-US" dirty="0" err="1"/>
              <a:t>izbeglice</a:t>
            </a:r>
            <a:r>
              <a:rPr lang="en-US" dirty="0"/>
              <a:t>, </a:t>
            </a:r>
            <a:r>
              <a:rPr lang="en-US" dirty="0" err="1"/>
              <a:t>maloletnici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osobe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nesposobne</a:t>
            </a:r>
            <a:r>
              <a:rPr lang="en-US" dirty="0"/>
              <a:t> da </a:t>
            </a:r>
            <a:r>
              <a:rPr lang="en-US" dirty="0" err="1"/>
              <a:t>daju</a:t>
            </a:r>
            <a:r>
              <a:rPr lang="en-US" dirty="0"/>
              <a:t> </a:t>
            </a:r>
            <a:r>
              <a:rPr lang="en-US" dirty="0" err="1"/>
              <a:t>pristanak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08331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4A31D20-0D1D-4340-B78B-A2D6FE5B8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ISTRAŽIVAČ</a:t>
            </a:r>
            <a:br>
              <a:rPr lang="en-US" dirty="0"/>
            </a:b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F0E3F2B8-9F77-4B56-ABC8-CB42F393C1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 err="1"/>
              <a:t>Istraživač</a:t>
            </a:r>
            <a:r>
              <a:rPr lang="en-US" dirty="0"/>
              <a:t>(</a:t>
            </a:r>
            <a:r>
              <a:rPr lang="en-US" dirty="0" err="1"/>
              <a:t>i</a:t>
            </a:r>
            <a:r>
              <a:rPr lang="en-US" dirty="0"/>
              <a:t>) </a:t>
            </a:r>
            <a:r>
              <a:rPr lang="en-US" dirty="0" err="1"/>
              <a:t>treba</a:t>
            </a:r>
            <a:r>
              <a:rPr lang="en-US" dirty="0"/>
              <a:t> da </a:t>
            </a:r>
            <a:r>
              <a:rPr lang="en-US" dirty="0" err="1"/>
              <a:t>bude</a:t>
            </a:r>
            <a:r>
              <a:rPr lang="en-US" dirty="0"/>
              <a:t> </a:t>
            </a:r>
            <a:r>
              <a:rPr lang="en-US" dirty="0" err="1"/>
              <a:t>kvalifikovan</a:t>
            </a:r>
            <a:r>
              <a:rPr lang="en-US" dirty="0"/>
              <a:t> </a:t>
            </a:r>
            <a:r>
              <a:rPr lang="en-US" dirty="0" err="1"/>
              <a:t>obrazovanjem</a:t>
            </a:r>
            <a:r>
              <a:rPr lang="en-US" dirty="0"/>
              <a:t>, </a:t>
            </a:r>
            <a:r>
              <a:rPr lang="en-US" dirty="0" err="1"/>
              <a:t>obukom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iskustvom</a:t>
            </a:r>
            <a:r>
              <a:rPr lang="en-US" dirty="0"/>
              <a:t> da bi </a:t>
            </a:r>
            <a:r>
              <a:rPr lang="en-US" dirty="0" err="1"/>
              <a:t>preuzeo</a:t>
            </a:r>
            <a:r>
              <a:rPr lang="en-US" dirty="0"/>
              <a:t> </a:t>
            </a:r>
            <a:r>
              <a:rPr lang="en-US" dirty="0" err="1"/>
              <a:t>dužnosti</a:t>
            </a:r>
            <a:r>
              <a:rPr lang="en-US" dirty="0"/>
              <a:t> za</a:t>
            </a:r>
            <a:r>
              <a:rPr lang="sr-Latn-RS" dirty="0"/>
              <a:t> </a:t>
            </a:r>
            <a:r>
              <a:rPr lang="en-US" dirty="0" err="1"/>
              <a:t>pravilno</a:t>
            </a:r>
            <a:r>
              <a:rPr lang="en-US" dirty="0"/>
              <a:t> </a:t>
            </a:r>
            <a:r>
              <a:rPr lang="en-US" dirty="0" err="1"/>
              <a:t>sprovođenje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treba</a:t>
            </a:r>
            <a:r>
              <a:rPr lang="en-US" dirty="0"/>
              <a:t> da </a:t>
            </a:r>
            <a:r>
              <a:rPr lang="en-US" dirty="0" err="1"/>
              <a:t>ispunjava</a:t>
            </a:r>
            <a:r>
              <a:rPr lang="en-US" dirty="0"/>
              <a:t> </a:t>
            </a:r>
            <a:r>
              <a:rPr lang="en-US" dirty="0" err="1"/>
              <a:t>sve</a:t>
            </a:r>
            <a:r>
              <a:rPr lang="en-US" dirty="0"/>
              <a:t> </a:t>
            </a:r>
            <a:r>
              <a:rPr lang="en-US" dirty="0" err="1"/>
              <a:t>kvalifikacije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traže</a:t>
            </a:r>
            <a:r>
              <a:rPr lang="en-US" dirty="0"/>
              <a:t> </a:t>
            </a:r>
            <a:r>
              <a:rPr lang="en-US" dirty="0" err="1"/>
              <a:t>primenjivi</a:t>
            </a:r>
            <a:r>
              <a:rPr lang="en-US" dirty="0"/>
              <a:t> </a:t>
            </a:r>
            <a:r>
              <a:rPr lang="en-US" dirty="0" err="1"/>
              <a:t>regulatorni</a:t>
            </a:r>
            <a:r>
              <a:rPr lang="en-US" dirty="0"/>
              <a:t> </a:t>
            </a:r>
            <a:r>
              <a:rPr lang="en-US" dirty="0" err="1"/>
              <a:t>zahtevi</a:t>
            </a:r>
            <a:r>
              <a:rPr lang="en-US" dirty="0"/>
              <a:t> </a:t>
            </a:r>
            <a:r>
              <a:rPr lang="sr-Latn-RS" dirty="0"/>
              <a:t>i </a:t>
            </a:r>
            <a:r>
              <a:rPr lang="en-US" dirty="0" err="1"/>
              <a:t>treba</a:t>
            </a:r>
            <a:r>
              <a:rPr lang="en-US" dirty="0"/>
              <a:t> da </a:t>
            </a:r>
            <a:r>
              <a:rPr lang="en-US" dirty="0" err="1"/>
              <a:t>pruži</a:t>
            </a:r>
            <a:r>
              <a:rPr lang="en-US" dirty="0"/>
              <a:t> </a:t>
            </a:r>
            <a:r>
              <a:rPr lang="en-US" dirty="0" err="1"/>
              <a:t>dokaz</a:t>
            </a:r>
            <a:r>
              <a:rPr lang="en-US" dirty="0"/>
              <a:t> o </a:t>
            </a:r>
            <a:r>
              <a:rPr lang="en-US" dirty="0" err="1"/>
              <a:t>takvim</a:t>
            </a:r>
            <a:r>
              <a:rPr lang="en-US" dirty="0"/>
              <a:t> </a:t>
            </a:r>
            <a:r>
              <a:rPr lang="en-US" dirty="0" err="1"/>
              <a:t>kvalifikacijama</a:t>
            </a:r>
            <a:r>
              <a:rPr lang="en-US" dirty="0"/>
              <a:t> </a:t>
            </a:r>
            <a:r>
              <a:rPr lang="en-US" dirty="0" err="1"/>
              <a:t>ažuriranom</a:t>
            </a:r>
            <a:r>
              <a:rPr lang="en-US" dirty="0"/>
              <a:t> </a:t>
            </a:r>
            <a:r>
              <a:rPr lang="en-US" dirty="0" err="1"/>
              <a:t>biografijom</a:t>
            </a:r>
            <a:r>
              <a:rPr lang="en-US" dirty="0"/>
              <a:t>, </a:t>
            </a:r>
            <a:r>
              <a:rPr lang="en-US" dirty="0" err="1"/>
              <a:t>odnosno</a:t>
            </a:r>
            <a:r>
              <a:rPr lang="en-US" dirty="0"/>
              <a:t> </a:t>
            </a:r>
            <a:r>
              <a:rPr lang="en-US" dirty="0" err="1"/>
              <a:t>drugom</a:t>
            </a:r>
            <a:r>
              <a:rPr lang="en-US" dirty="0"/>
              <a:t> </a:t>
            </a:r>
            <a:r>
              <a:rPr lang="en-US" dirty="0" err="1"/>
              <a:t>relevantnom</a:t>
            </a:r>
            <a:r>
              <a:rPr lang="sr-Latn-RS" dirty="0"/>
              <a:t> </a:t>
            </a:r>
            <a:r>
              <a:rPr lang="en-US" dirty="0" err="1"/>
              <a:t>dokumentacijom</a:t>
            </a:r>
            <a:r>
              <a:rPr lang="en-US" dirty="0"/>
              <a:t> </a:t>
            </a:r>
            <a:r>
              <a:rPr lang="en-US" dirty="0" err="1"/>
              <a:t>koju</a:t>
            </a:r>
            <a:r>
              <a:rPr lang="en-US" dirty="0"/>
              <a:t> </a:t>
            </a:r>
            <a:r>
              <a:rPr lang="en-US" dirty="0" err="1"/>
              <a:t>zahteva</a:t>
            </a:r>
            <a:r>
              <a:rPr lang="en-US" dirty="0"/>
              <a:t> </a:t>
            </a:r>
            <a:r>
              <a:rPr lang="en-US" dirty="0" err="1"/>
              <a:t>sponzor</a:t>
            </a:r>
            <a:r>
              <a:rPr lang="en-US" dirty="0"/>
              <a:t>, IRB/IEC, </a:t>
            </a:r>
            <a:r>
              <a:rPr lang="en-US" dirty="0" err="1"/>
              <a:t>odnosno</a:t>
            </a:r>
            <a:r>
              <a:rPr lang="en-US" dirty="0"/>
              <a:t> </a:t>
            </a:r>
            <a:r>
              <a:rPr lang="en-US" dirty="0" err="1"/>
              <a:t>nadležni</a:t>
            </a:r>
            <a:r>
              <a:rPr lang="en-US" dirty="0"/>
              <a:t> organ(</a:t>
            </a:r>
            <a:r>
              <a:rPr lang="en-US" dirty="0" err="1"/>
              <a:t>i</a:t>
            </a:r>
            <a:r>
              <a:rPr lang="en-US" dirty="0"/>
              <a:t>).</a:t>
            </a:r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83445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609777D-83B0-4E0F-AEF6-A745A72E8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274CC159-2C85-4E32-9A2D-F172CF2C17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Istraživač</a:t>
            </a:r>
            <a:r>
              <a:rPr lang="en-US" dirty="0"/>
              <a:t> </a:t>
            </a:r>
            <a:r>
              <a:rPr lang="en-US" dirty="0" err="1"/>
              <a:t>treba</a:t>
            </a:r>
            <a:r>
              <a:rPr lang="en-US" dirty="0"/>
              <a:t> da </a:t>
            </a:r>
            <a:r>
              <a:rPr lang="en-US" dirty="0" err="1"/>
              <a:t>bude</a:t>
            </a:r>
            <a:r>
              <a:rPr lang="en-US" dirty="0"/>
              <a:t> </a:t>
            </a:r>
            <a:r>
              <a:rPr lang="en-US" dirty="0" err="1"/>
              <a:t>temeljno</a:t>
            </a:r>
            <a:r>
              <a:rPr lang="en-US" dirty="0"/>
              <a:t> </a:t>
            </a:r>
            <a:r>
              <a:rPr lang="en-US" dirty="0" err="1"/>
              <a:t>upoznat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odgovarajućom</a:t>
            </a:r>
            <a:r>
              <a:rPr lang="en-US" dirty="0"/>
              <a:t> </a:t>
            </a:r>
            <a:r>
              <a:rPr lang="en-US" dirty="0" err="1"/>
              <a:t>upotrebom</a:t>
            </a:r>
            <a:r>
              <a:rPr lang="en-US" dirty="0"/>
              <a:t> </a:t>
            </a:r>
            <a:r>
              <a:rPr lang="en-US" dirty="0" err="1"/>
              <a:t>ispitivanog</a:t>
            </a:r>
            <a:r>
              <a:rPr lang="en-US" dirty="0"/>
              <a:t>(</a:t>
            </a:r>
            <a:r>
              <a:rPr lang="en-US" dirty="0" err="1"/>
              <a:t>ih</a:t>
            </a:r>
            <a:r>
              <a:rPr lang="en-US" dirty="0"/>
              <a:t>) </a:t>
            </a:r>
            <a:r>
              <a:rPr lang="en-US" dirty="0" err="1"/>
              <a:t>leka</a:t>
            </a:r>
            <a:r>
              <a:rPr lang="en-US" dirty="0"/>
              <a:t>(ova), </a:t>
            </a:r>
            <a:r>
              <a:rPr lang="en-US" dirty="0" err="1"/>
              <a:t>kao</a:t>
            </a:r>
            <a:r>
              <a:rPr lang="sr-Latn-RS" dirty="0"/>
              <a:t>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opisuju</a:t>
            </a:r>
            <a:r>
              <a:rPr lang="en-US" dirty="0"/>
              <a:t> </a:t>
            </a:r>
            <a:r>
              <a:rPr lang="en-US" dirty="0" err="1"/>
              <a:t>protokol</a:t>
            </a:r>
            <a:r>
              <a:rPr lang="en-US" dirty="0"/>
              <a:t>, </a:t>
            </a:r>
            <a:r>
              <a:rPr lang="en-US" dirty="0" err="1"/>
              <a:t>Brošura</a:t>
            </a:r>
            <a:r>
              <a:rPr lang="en-US" dirty="0"/>
              <a:t> za </a:t>
            </a:r>
            <a:r>
              <a:rPr lang="en-US" dirty="0" err="1"/>
              <a:t>istraživača</a:t>
            </a:r>
            <a:r>
              <a:rPr lang="en-US" dirty="0"/>
              <a:t>, </a:t>
            </a:r>
            <a:r>
              <a:rPr lang="en-US" dirty="0" err="1"/>
              <a:t>informacija</a:t>
            </a:r>
            <a:r>
              <a:rPr lang="en-US" dirty="0"/>
              <a:t> o </a:t>
            </a:r>
            <a:r>
              <a:rPr lang="en-US" dirty="0" err="1"/>
              <a:t>leku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ostali</a:t>
            </a:r>
            <a:r>
              <a:rPr lang="en-US" dirty="0"/>
              <a:t> </a:t>
            </a:r>
            <a:r>
              <a:rPr lang="en-US" dirty="0" err="1"/>
              <a:t>izvori</a:t>
            </a:r>
            <a:r>
              <a:rPr lang="en-US" dirty="0"/>
              <a:t> </a:t>
            </a:r>
            <a:r>
              <a:rPr lang="en-US" dirty="0" err="1"/>
              <a:t>informacija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je </a:t>
            </a:r>
            <a:r>
              <a:rPr lang="en-US" dirty="0" err="1"/>
              <a:t>dostavio</a:t>
            </a:r>
            <a:r>
              <a:rPr lang="sr-Latn-RS" dirty="0"/>
              <a:t> </a:t>
            </a:r>
            <a:r>
              <a:rPr lang="en-US" dirty="0" err="1"/>
              <a:t>sponzor</a:t>
            </a:r>
            <a:r>
              <a:rPr lang="en-US" dirty="0"/>
              <a:t>.</a:t>
            </a:r>
          </a:p>
          <a:p>
            <a:r>
              <a:rPr lang="en-US" dirty="0" err="1"/>
              <a:t>Istraživač</a:t>
            </a:r>
            <a:r>
              <a:rPr lang="en-US" dirty="0"/>
              <a:t> mora da </a:t>
            </a:r>
            <a:r>
              <a:rPr lang="en-US" dirty="0" err="1"/>
              <a:t>poznaje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mora da </a:t>
            </a:r>
            <a:r>
              <a:rPr lang="en-US" dirty="0" err="1"/>
              <a:t>poštuje</a:t>
            </a:r>
            <a:r>
              <a:rPr lang="en-US" dirty="0"/>
              <a:t> GCP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propise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se </a:t>
            </a:r>
            <a:r>
              <a:rPr lang="en-US" dirty="0" err="1"/>
              <a:t>primenjuju</a:t>
            </a:r>
            <a:r>
              <a:rPr lang="en-US" dirty="0"/>
              <a:t>.</a:t>
            </a:r>
          </a:p>
          <a:p>
            <a:r>
              <a:rPr lang="en-US" dirty="0" err="1"/>
              <a:t>Istraživač</a:t>
            </a:r>
            <a:r>
              <a:rPr lang="en-US" dirty="0"/>
              <a:t>/</a:t>
            </a:r>
            <a:r>
              <a:rPr lang="en-US" dirty="0" err="1"/>
              <a:t>ustanova</a:t>
            </a:r>
            <a:r>
              <a:rPr lang="en-US" dirty="0"/>
              <a:t> </a:t>
            </a:r>
            <a:r>
              <a:rPr lang="en-US" dirty="0" err="1"/>
              <a:t>treba</a:t>
            </a:r>
            <a:r>
              <a:rPr lang="en-US" dirty="0"/>
              <a:t> da </a:t>
            </a:r>
            <a:r>
              <a:rPr lang="en-US" dirty="0" err="1"/>
              <a:t>omoguće</a:t>
            </a:r>
            <a:r>
              <a:rPr lang="en-US" dirty="0"/>
              <a:t> </a:t>
            </a:r>
            <a:r>
              <a:rPr lang="en-US" dirty="0" err="1"/>
              <a:t>sponzoru</a:t>
            </a:r>
            <a:r>
              <a:rPr lang="en-US" dirty="0"/>
              <a:t> monitoring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odit</a:t>
            </a:r>
            <a:r>
              <a:rPr lang="en-US" dirty="0"/>
              <a:t>,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inspekciju</a:t>
            </a:r>
            <a:r>
              <a:rPr lang="en-US" dirty="0"/>
              <a:t> od </a:t>
            </a:r>
            <a:r>
              <a:rPr lang="en-US" dirty="0" err="1"/>
              <a:t>strane</a:t>
            </a:r>
            <a:r>
              <a:rPr lang="sr-Latn-RS" dirty="0"/>
              <a:t> </a:t>
            </a:r>
            <a:r>
              <a:rPr lang="en-US" dirty="0" err="1"/>
              <a:t>odgovarajućih</a:t>
            </a:r>
            <a:r>
              <a:rPr lang="en-US" dirty="0"/>
              <a:t> </a:t>
            </a:r>
            <a:r>
              <a:rPr lang="en-US" dirty="0" err="1"/>
              <a:t>nadležnih</a:t>
            </a:r>
            <a:r>
              <a:rPr lang="en-US" dirty="0"/>
              <a:t> organa.</a:t>
            </a:r>
          </a:p>
          <a:p>
            <a:r>
              <a:rPr lang="en-US" dirty="0" err="1"/>
              <a:t>Istraživač</a:t>
            </a:r>
            <a:r>
              <a:rPr lang="en-US" dirty="0"/>
              <a:t> </a:t>
            </a:r>
            <a:r>
              <a:rPr lang="en-US" dirty="0" err="1"/>
              <a:t>treba</a:t>
            </a:r>
            <a:r>
              <a:rPr lang="en-US" dirty="0"/>
              <a:t> da </a:t>
            </a:r>
            <a:r>
              <a:rPr lang="en-US" dirty="0" err="1"/>
              <a:t>održava</a:t>
            </a:r>
            <a:r>
              <a:rPr lang="en-US" dirty="0"/>
              <a:t> </a:t>
            </a:r>
            <a:r>
              <a:rPr lang="en-US" dirty="0" err="1"/>
              <a:t>listu</a:t>
            </a:r>
            <a:r>
              <a:rPr lang="en-US" dirty="0"/>
              <a:t> </a:t>
            </a:r>
            <a:r>
              <a:rPr lang="en-US" dirty="0" err="1"/>
              <a:t>odgovarajuće</a:t>
            </a:r>
            <a:r>
              <a:rPr lang="en-US" dirty="0"/>
              <a:t> </a:t>
            </a:r>
            <a:r>
              <a:rPr lang="en-US" dirty="0" err="1"/>
              <a:t>kvalifikovanih</a:t>
            </a:r>
            <a:r>
              <a:rPr lang="en-US" dirty="0"/>
              <a:t> </a:t>
            </a:r>
            <a:r>
              <a:rPr lang="en-US" dirty="0" err="1"/>
              <a:t>osoba</a:t>
            </a:r>
            <a:r>
              <a:rPr lang="en-US" dirty="0"/>
              <a:t> </a:t>
            </a:r>
            <a:r>
              <a:rPr lang="en-US" dirty="0" err="1"/>
              <a:t>kojima</a:t>
            </a:r>
            <a:r>
              <a:rPr lang="en-US" dirty="0"/>
              <a:t> je </a:t>
            </a:r>
            <a:r>
              <a:rPr lang="en-US" dirty="0" err="1"/>
              <a:t>dodelio</a:t>
            </a:r>
            <a:r>
              <a:rPr lang="en-US" dirty="0"/>
              <a:t> </a:t>
            </a:r>
            <a:r>
              <a:rPr lang="en-US" dirty="0" err="1"/>
              <a:t>značajne</a:t>
            </a:r>
            <a:r>
              <a:rPr lang="en-US" dirty="0"/>
              <a:t> </a:t>
            </a:r>
            <a:r>
              <a:rPr lang="en-US" dirty="0" err="1"/>
              <a:t>obaveze</a:t>
            </a:r>
            <a:r>
              <a:rPr lang="sr-Latn-RS" dirty="0"/>
              <a:t> </a:t>
            </a:r>
            <a:r>
              <a:rPr lang="en-US" dirty="0" err="1"/>
              <a:t>vezane</a:t>
            </a:r>
            <a:r>
              <a:rPr lang="en-US" dirty="0"/>
              <a:t> za </a:t>
            </a:r>
            <a:r>
              <a:rPr lang="en-US" dirty="0" err="1"/>
              <a:t>ispitivanje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91824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D99219F-5821-4A11-82F1-B95511189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dirty="0" err="1"/>
              <a:t>Razgovor</a:t>
            </a:r>
            <a:r>
              <a:rPr lang="en-US" sz="2700" dirty="0"/>
              <a:t> o </a:t>
            </a:r>
            <a:r>
              <a:rPr lang="en-US" sz="2700" dirty="0" err="1"/>
              <a:t>informisanom</a:t>
            </a:r>
            <a:r>
              <a:rPr lang="en-US" sz="2700" dirty="0"/>
              <a:t> </a:t>
            </a:r>
            <a:r>
              <a:rPr lang="en-US" sz="2700" dirty="0" err="1"/>
              <a:t>pristanku</a:t>
            </a:r>
            <a:r>
              <a:rPr lang="en-US" sz="2700" dirty="0"/>
              <a:t> </a:t>
            </a:r>
            <a:r>
              <a:rPr lang="en-US" sz="2700" dirty="0" err="1"/>
              <a:t>i</a:t>
            </a:r>
            <a:r>
              <a:rPr lang="en-US" sz="2700" dirty="0"/>
              <a:t> </a:t>
            </a:r>
            <a:r>
              <a:rPr lang="en-US" sz="2700" dirty="0" err="1"/>
              <a:t>obrazac</a:t>
            </a:r>
            <a:r>
              <a:rPr lang="en-US" sz="2700" dirty="0"/>
              <a:t> </a:t>
            </a:r>
            <a:r>
              <a:rPr lang="en-US" sz="2700" dirty="0" err="1"/>
              <a:t>pisanog</a:t>
            </a:r>
            <a:r>
              <a:rPr lang="en-US" sz="2700" dirty="0"/>
              <a:t> </a:t>
            </a:r>
            <a:r>
              <a:rPr lang="en-US" sz="2700" dirty="0" err="1"/>
              <a:t>informisanog</a:t>
            </a:r>
            <a:r>
              <a:rPr lang="en-US" sz="2700" dirty="0"/>
              <a:t> </a:t>
            </a:r>
            <a:r>
              <a:rPr lang="en-US" sz="2700" dirty="0" err="1"/>
              <a:t>pristanka</a:t>
            </a:r>
            <a:br>
              <a:rPr lang="en-US" dirty="0"/>
            </a:b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8C2B4321-77CC-4315-8F26-68431306B0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(a) da </a:t>
            </a:r>
            <a:r>
              <a:rPr lang="en-US" dirty="0" err="1"/>
              <a:t>ispitivanje</a:t>
            </a:r>
            <a:r>
              <a:rPr lang="en-US" dirty="0"/>
              <a:t> </a:t>
            </a:r>
            <a:r>
              <a:rPr lang="en-US" dirty="0" err="1"/>
              <a:t>uključuje</a:t>
            </a:r>
            <a:r>
              <a:rPr lang="en-US" dirty="0"/>
              <a:t> </a:t>
            </a:r>
            <a:r>
              <a:rPr lang="en-US" dirty="0" err="1"/>
              <a:t>istraživanje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(b) </a:t>
            </a:r>
            <a:r>
              <a:rPr lang="en-US" dirty="0" err="1"/>
              <a:t>svrhu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(c) </a:t>
            </a:r>
            <a:r>
              <a:rPr lang="en-US" dirty="0" err="1"/>
              <a:t>ispitivanu</a:t>
            </a:r>
            <a:r>
              <a:rPr lang="en-US" dirty="0"/>
              <a:t> </a:t>
            </a:r>
            <a:r>
              <a:rPr lang="en-US" dirty="0" err="1"/>
              <a:t>terapiju</a:t>
            </a:r>
            <a:r>
              <a:rPr lang="en-US" dirty="0"/>
              <a:t>, </a:t>
            </a:r>
            <a:r>
              <a:rPr lang="en-US" dirty="0" err="1"/>
              <a:t>odnosno</a:t>
            </a:r>
            <a:r>
              <a:rPr lang="en-US" dirty="0"/>
              <a:t> </a:t>
            </a:r>
            <a:r>
              <a:rPr lang="en-US" dirty="0" err="1"/>
              <a:t>terapije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mogućnost</a:t>
            </a:r>
            <a:r>
              <a:rPr lang="en-US" dirty="0"/>
              <a:t> </a:t>
            </a:r>
            <a:r>
              <a:rPr lang="en-US" dirty="0" err="1"/>
              <a:t>nasumičnog</a:t>
            </a:r>
            <a:r>
              <a:rPr lang="en-US" dirty="0"/>
              <a:t> </a:t>
            </a:r>
            <a:r>
              <a:rPr lang="en-US" dirty="0" err="1"/>
              <a:t>uključivanja</a:t>
            </a:r>
            <a:r>
              <a:rPr lang="en-US" dirty="0"/>
              <a:t> u </a:t>
            </a:r>
            <a:r>
              <a:rPr lang="en-US" dirty="0" err="1"/>
              <a:t>svaki</a:t>
            </a:r>
            <a:r>
              <a:rPr lang="en-US" dirty="0"/>
              <a:t> </a:t>
            </a:r>
            <a:r>
              <a:rPr lang="en-US" dirty="0" err="1"/>
              <a:t>tretman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(d) procedure u </a:t>
            </a:r>
            <a:r>
              <a:rPr lang="en-US" dirty="0" err="1"/>
              <a:t>ispitivanju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se </a:t>
            </a:r>
            <a:r>
              <a:rPr lang="en-US" dirty="0" err="1"/>
              <a:t>moraju</a:t>
            </a:r>
            <a:r>
              <a:rPr lang="en-US" dirty="0"/>
              <a:t> </a:t>
            </a:r>
            <a:r>
              <a:rPr lang="en-US" dirty="0" err="1"/>
              <a:t>slediti</a:t>
            </a:r>
            <a:r>
              <a:rPr lang="en-US" dirty="0"/>
              <a:t>, </a:t>
            </a:r>
            <a:r>
              <a:rPr lang="en-US" dirty="0" err="1"/>
              <a:t>uključujući</a:t>
            </a:r>
            <a:r>
              <a:rPr lang="en-US" dirty="0"/>
              <a:t> </a:t>
            </a:r>
            <a:r>
              <a:rPr lang="en-US" dirty="0" err="1"/>
              <a:t>sve</a:t>
            </a:r>
            <a:r>
              <a:rPr lang="en-US" dirty="0"/>
              <a:t> </a:t>
            </a:r>
            <a:r>
              <a:rPr lang="en-US" dirty="0" err="1"/>
              <a:t>invazivne</a:t>
            </a:r>
            <a:r>
              <a:rPr lang="en-US" dirty="0"/>
              <a:t> procedure;</a:t>
            </a:r>
          </a:p>
          <a:p>
            <a:pPr marL="0" indent="0">
              <a:buNone/>
            </a:pPr>
            <a:r>
              <a:rPr lang="en-US" dirty="0"/>
              <a:t>(e) </a:t>
            </a:r>
            <a:r>
              <a:rPr lang="en-US" dirty="0" err="1"/>
              <a:t>dužnosti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(f) one </a:t>
            </a:r>
            <a:r>
              <a:rPr lang="en-US" dirty="0" err="1"/>
              <a:t>aspekte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eksperimentalni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637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061F790-1F5D-4A8D-9D42-FC5C115D9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Klini</a:t>
            </a:r>
            <a:r>
              <a:rPr lang="sr-Latn-RS" dirty="0"/>
              <a:t>č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studije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CEF5E978-4FB1-4DC3-86C2-C459F00029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Podrazumevaju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postupak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naučnog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ispitivanja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leka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medicinskog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sredstva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drugih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oblika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lečenja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kod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manjih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grupa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zdravih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bolesnih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dobrovoljaca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ispitanika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kojim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utvrđuju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delovanja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sigurnost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postojećih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lekova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novih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lekova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pre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nego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što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odobre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za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široku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upotrebu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1315652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8C70A81C-D507-410D-96DD-6F6CC75C1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B90893ED-CA51-4C05-AE51-3E29F1515E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(g) </a:t>
            </a:r>
            <a:r>
              <a:rPr lang="en-US" dirty="0" err="1"/>
              <a:t>razumno</a:t>
            </a:r>
            <a:r>
              <a:rPr lang="en-US" dirty="0"/>
              <a:t> </a:t>
            </a:r>
            <a:r>
              <a:rPr lang="en-US" dirty="0" err="1"/>
              <a:t>predvidljive</a:t>
            </a:r>
            <a:r>
              <a:rPr lang="en-US" dirty="0"/>
              <a:t> </a:t>
            </a:r>
            <a:r>
              <a:rPr lang="en-US" dirty="0" err="1"/>
              <a:t>rizike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neprijatnosti</a:t>
            </a:r>
            <a:r>
              <a:rPr lang="en-US" dirty="0"/>
              <a:t> za </a:t>
            </a:r>
            <a:r>
              <a:rPr lang="en-US" dirty="0" err="1"/>
              <a:t>ispitanika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kada</a:t>
            </a:r>
            <a:r>
              <a:rPr lang="en-US" dirty="0"/>
              <a:t> je </a:t>
            </a:r>
            <a:r>
              <a:rPr lang="en-US" dirty="0" err="1"/>
              <a:t>svrsishodno</a:t>
            </a:r>
            <a:r>
              <a:rPr lang="en-US" dirty="0"/>
              <a:t>, za </a:t>
            </a:r>
            <a:r>
              <a:rPr lang="en-US" dirty="0" err="1"/>
              <a:t>embrion</a:t>
            </a:r>
            <a:r>
              <a:rPr lang="en-US" dirty="0"/>
              <a:t>, fetus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odojče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(h) </a:t>
            </a:r>
            <a:r>
              <a:rPr lang="en-US" dirty="0" err="1"/>
              <a:t>razumne</a:t>
            </a:r>
            <a:r>
              <a:rPr lang="en-US" dirty="0"/>
              <a:t> </a:t>
            </a:r>
            <a:r>
              <a:rPr lang="en-US" dirty="0" err="1"/>
              <a:t>očekivane</a:t>
            </a:r>
            <a:r>
              <a:rPr lang="en-US" dirty="0"/>
              <a:t> </a:t>
            </a:r>
            <a:r>
              <a:rPr lang="en-US" dirty="0" err="1"/>
              <a:t>koristi</a:t>
            </a:r>
            <a:r>
              <a:rPr lang="en-US" dirty="0"/>
              <a:t>. </a:t>
            </a:r>
            <a:r>
              <a:rPr lang="en-US" dirty="0" err="1"/>
              <a:t>Kada</a:t>
            </a:r>
            <a:r>
              <a:rPr lang="en-US" dirty="0"/>
              <a:t> se ne </a:t>
            </a:r>
            <a:r>
              <a:rPr lang="en-US" dirty="0" err="1"/>
              <a:t>planira</a:t>
            </a:r>
            <a:r>
              <a:rPr lang="en-US" dirty="0"/>
              <a:t> </a:t>
            </a:r>
            <a:r>
              <a:rPr lang="en-US" dirty="0" err="1"/>
              <a:t>klinička</a:t>
            </a:r>
            <a:r>
              <a:rPr lang="en-US" dirty="0"/>
              <a:t> </a:t>
            </a:r>
            <a:r>
              <a:rPr lang="en-US" dirty="0" err="1"/>
              <a:t>korist</a:t>
            </a:r>
            <a:r>
              <a:rPr lang="en-US" dirty="0"/>
              <a:t> za </a:t>
            </a:r>
            <a:r>
              <a:rPr lang="en-US" dirty="0" err="1"/>
              <a:t>ispitanika</a:t>
            </a:r>
            <a:r>
              <a:rPr lang="en-US" dirty="0"/>
              <a:t>, on toga mora da </a:t>
            </a:r>
            <a:r>
              <a:rPr lang="en-US" dirty="0" err="1"/>
              <a:t>bude</a:t>
            </a:r>
            <a:r>
              <a:rPr lang="en-US" dirty="0"/>
              <a:t> </a:t>
            </a:r>
            <a:r>
              <a:rPr lang="en-US" dirty="0" err="1"/>
              <a:t>svestan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(</a:t>
            </a:r>
            <a:r>
              <a:rPr lang="en-US" dirty="0" err="1"/>
              <a:t>i</a:t>
            </a:r>
            <a:r>
              <a:rPr lang="en-US" dirty="0"/>
              <a:t>) </a:t>
            </a:r>
            <a:r>
              <a:rPr lang="en-US" dirty="0" err="1"/>
              <a:t>alternativne</a:t>
            </a:r>
            <a:r>
              <a:rPr lang="en-US" dirty="0"/>
              <a:t> </a:t>
            </a:r>
            <a:r>
              <a:rPr lang="en-US" dirty="0" err="1"/>
              <a:t>terapijske</a:t>
            </a:r>
            <a:r>
              <a:rPr lang="en-US" dirty="0"/>
              <a:t> procedure </a:t>
            </a:r>
            <a:r>
              <a:rPr lang="en-US" dirty="0" err="1"/>
              <a:t>dostupne</a:t>
            </a:r>
            <a:r>
              <a:rPr lang="en-US" dirty="0"/>
              <a:t> </a:t>
            </a:r>
            <a:r>
              <a:rPr lang="en-US" dirty="0" err="1"/>
              <a:t>ispitaniku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njihove</a:t>
            </a:r>
            <a:r>
              <a:rPr lang="en-US" dirty="0"/>
              <a:t> </a:t>
            </a:r>
            <a:r>
              <a:rPr lang="en-US" dirty="0" err="1"/>
              <a:t>glavne</a:t>
            </a:r>
            <a:r>
              <a:rPr lang="en-US" dirty="0"/>
              <a:t> </a:t>
            </a:r>
            <a:r>
              <a:rPr lang="en-US" dirty="0" err="1"/>
              <a:t>potencijalne</a:t>
            </a:r>
            <a:r>
              <a:rPr lang="en-US" dirty="0"/>
              <a:t> </a:t>
            </a:r>
            <a:r>
              <a:rPr lang="en-US" dirty="0" err="1"/>
              <a:t>koristi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rizike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(j) </a:t>
            </a:r>
            <a:r>
              <a:rPr lang="en-US" dirty="0" err="1"/>
              <a:t>nadoknadu</a:t>
            </a:r>
            <a:r>
              <a:rPr lang="en-US" dirty="0"/>
              <a:t>, </a:t>
            </a:r>
            <a:r>
              <a:rPr lang="en-US" dirty="0" err="1"/>
              <a:t>odnosno</a:t>
            </a:r>
            <a:r>
              <a:rPr lang="en-US" dirty="0"/>
              <a:t> </a:t>
            </a:r>
            <a:r>
              <a:rPr lang="en-US" dirty="0" err="1"/>
              <a:t>raspoloživ</a:t>
            </a:r>
            <a:r>
              <a:rPr lang="en-US" dirty="0"/>
              <a:t> </a:t>
            </a:r>
            <a:r>
              <a:rPr lang="en-US" dirty="0" err="1"/>
              <a:t>tretman</a:t>
            </a:r>
            <a:r>
              <a:rPr lang="en-US" dirty="0"/>
              <a:t> za </a:t>
            </a:r>
            <a:r>
              <a:rPr lang="en-US" dirty="0" err="1"/>
              <a:t>ispitanika</a:t>
            </a:r>
            <a:r>
              <a:rPr lang="en-US" dirty="0"/>
              <a:t> u </a:t>
            </a:r>
            <a:r>
              <a:rPr lang="en-US" dirty="0" err="1"/>
              <a:t>slučaju</a:t>
            </a:r>
            <a:r>
              <a:rPr lang="en-US" dirty="0"/>
              <a:t> </a:t>
            </a:r>
            <a:r>
              <a:rPr lang="en-US" dirty="0" err="1"/>
              <a:t>povrede</a:t>
            </a:r>
            <a:r>
              <a:rPr lang="en-US" dirty="0"/>
              <a:t> </a:t>
            </a:r>
            <a:r>
              <a:rPr lang="en-US" dirty="0" err="1"/>
              <a:t>povezane</a:t>
            </a:r>
            <a:r>
              <a:rPr lang="en-US" dirty="0"/>
              <a:t> se </a:t>
            </a:r>
            <a:r>
              <a:rPr lang="en-US" dirty="0" err="1"/>
              <a:t>ispitivanjem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(k) </a:t>
            </a:r>
            <a:r>
              <a:rPr lang="en-US" dirty="0" err="1"/>
              <a:t>očekivanu</a:t>
            </a:r>
            <a:r>
              <a:rPr lang="en-US" dirty="0"/>
              <a:t> </a:t>
            </a:r>
            <a:r>
              <a:rPr lang="en-US" dirty="0" err="1"/>
              <a:t>srazmernu</a:t>
            </a:r>
            <a:r>
              <a:rPr lang="en-US" dirty="0"/>
              <a:t> </a:t>
            </a:r>
            <a:r>
              <a:rPr lang="en-US" dirty="0" err="1"/>
              <a:t>isplatu</a:t>
            </a:r>
            <a:r>
              <a:rPr lang="en-US" dirty="0"/>
              <a:t> za </a:t>
            </a:r>
            <a:r>
              <a:rPr lang="en-US" dirty="0" err="1"/>
              <a:t>ispitanika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učestvuje</a:t>
            </a:r>
            <a:r>
              <a:rPr lang="en-US" dirty="0"/>
              <a:t> u </a:t>
            </a:r>
            <a:r>
              <a:rPr lang="en-US" dirty="0" err="1"/>
              <a:t>ispitivanju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(l) </a:t>
            </a:r>
            <a:r>
              <a:rPr lang="en-US" dirty="0" err="1"/>
              <a:t>očekivane</a:t>
            </a:r>
            <a:r>
              <a:rPr lang="en-US" dirty="0"/>
              <a:t> </a:t>
            </a:r>
            <a:r>
              <a:rPr lang="en-US" dirty="0" err="1"/>
              <a:t>troškove</a:t>
            </a:r>
            <a:r>
              <a:rPr lang="en-US" dirty="0"/>
              <a:t>, </a:t>
            </a:r>
            <a:r>
              <a:rPr lang="en-US" dirty="0" err="1"/>
              <a:t>ako</a:t>
            </a:r>
            <a:r>
              <a:rPr lang="en-US" dirty="0"/>
              <a:t> </a:t>
            </a:r>
            <a:r>
              <a:rPr lang="en-US" dirty="0" err="1"/>
              <a:t>postoje</a:t>
            </a:r>
            <a:r>
              <a:rPr lang="en-US" dirty="0"/>
              <a:t>, za </a:t>
            </a:r>
            <a:r>
              <a:rPr lang="en-US" dirty="0" err="1"/>
              <a:t>ispitanika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učestvuje</a:t>
            </a:r>
            <a:r>
              <a:rPr lang="en-US" dirty="0"/>
              <a:t> u </a:t>
            </a:r>
            <a:r>
              <a:rPr lang="en-US" dirty="0" err="1"/>
              <a:t>ispitivanju</a:t>
            </a:r>
            <a:r>
              <a:rPr lang="en-US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82109517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643D7D8-2458-46CB-A48A-51779D036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E2101BEF-1045-410F-8F15-922E698CBC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(m) da je </a:t>
            </a:r>
            <a:r>
              <a:rPr lang="en-US" dirty="0" err="1"/>
              <a:t>učešće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 u </a:t>
            </a:r>
            <a:r>
              <a:rPr lang="en-US" dirty="0" err="1"/>
              <a:t>ispitivanju</a:t>
            </a:r>
            <a:r>
              <a:rPr lang="en-US" dirty="0"/>
              <a:t> </a:t>
            </a:r>
            <a:r>
              <a:rPr lang="en-US" dirty="0" err="1"/>
              <a:t>dobrovoljno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da </a:t>
            </a:r>
            <a:r>
              <a:rPr lang="en-US" dirty="0" err="1"/>
              <a:t>ispitanik</a:t>
            </a:r>
            <a:r>
              <a:rPr lang="en-US" dirty="0"/>
              <a:t> </a:t>
            </a:r>
            <a:r>
              <a:rPr lang="en-US" dirty="0" err="1"/>
              <a:t>može</a:t>
            </a:r>
            <a:r>
              <a:rPr lang="en-US" dirty="0"/>
              <a:t> da </a:t>
            </a:r>
            <a:r>
              <a:rPr lang="en-US" dirty="0" err="1"/>
              <a:t>odbije</a:t>
            </a:r>
            <a:r>
              <a:rPr lang="en-US" dirty="0"/>
              <a:t> da </a:t>
            </a:r>
            <a:r>
              <a:rPr lang="en-US" dirty="0" err="1"/>
              <a:t>učestvuje</a:t>
            </a:r>
            <a:r>
              <a:rPr lang="en-US" dirty="0"/>
              <a:t>, </a:t>
            </a:r>
            <a:r>
              <a:rPr lang="en-US" dirty="0" err="1"/>
              <a:t>odnosno</a:t>
            </a:r>
            <a:r>
              <a:rPr lang="en-US" dirty="0"/>
              <a:t> da se</a:t>
            </a:r>
          </a:p>
          <a:p>
            <a:pPr marL="0" indent="0">
              <a:buNone/>
            </a:pPr>
            <a:r>
              <a:rPr lang="en-US" dirty="0" err="1"/>
              <a:t>povuče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, u </a:t>
            </a:r>
            <a:r>
              <a:rPr lang="en-US" dirty="0" err="1"/>
              <a:t>bilo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vreme</a:t>
            </a:r>
            <a:r>
              <a:rPr lang="en-US" dirty="0"/>
              <a:t> bez </a:t>
            </a:r>
            <a:r>
              <a:rPr lang="en-US" dirty="0" err="1"/>
              <a:t>kazne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gubitka</a:t>
            </a:r>
            <a:r>
              <a:rPr lang="en-US" dirty="0"/>
              <a:t> </a:t>
            </a:r>
            <a:r>
              <a:rPr lang="en-US" dirty="0" err="1"/>
              <a:t>koristi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ispitanik</a:t>
            </a:r>
            <a:r>
              <a:rPr lang="en-US" dirty="0"/>
              <a:t> </a:t>
            </a:r>
            <a:r>
              <a:rPr lang="en-US" dirty="0" err="1"/>
              <a:t>ima</a:t>
            </a:r>
            <a:r>
              <a:rPr lang="en-US" dirty="0"/>
              <a:t> </a:t>
            </a:r>
            <a:r>
              <a:rPr lang="en-US" dirty="0" err="1"/>
              <a:t>pravo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(n) da </a:t>
            </a:r>
            <a:r>
              <a:rPr lang="en-US" dirty="0" err="1"/>
              <a:t>će</a:t>
            </a:r>
            <a:r>
              <a:rPr lang="en-US" dirty="0"/>
              <a:t> monitor(</a:t>
            </a:r>
            <a:r>
              <a:rPr lang="en-US" dirty="0" err="1"/>
              <a:t>i</a:t>
            </a:r>
            <a:r>
              <a:rPr lang="en-US" dirty="0"/>
              <a:t>), </a:t>
            </a:r>
            <a:r>
              <a:rPr lang="en-US" dirty="0" err="1"/>
              <a:t>oditor</a:t>
            </a:r>
            <a:r>
              <a:rPr lang="en-US" dirty="0"/>
              <a:t>(</a:t>
            </a:r>
            <a:r>
              <a:rPr lang="en-US" dirty="0" err="1"/>
              <a:t>i</a:t>
            </a:r>
            <a:r>
              <a:rPr lang="en-US" dirty="0"/>
              <a:t>), IRB/IEC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nadležni</a:t>
            </a:r>
            <a:r>
              <a:rPr lang="en-US" dirty="0"/>
              <a:t> organ(</a:t>
            </a:r>
            <a:r>
              <a:rPr lang="en-US" dirty="0" err="1"/>
              <a:t>i</a:t>
            </a:r>
            <a:r>
              <a:rPr lang="en-US" dirty="0"/>
              <a:t>) da </a:t>
            </a:r>
            <a:r>
              <a:rPr lang="en-US" dirty="0" err="1"/>
              <a:t>dobiju</a:t>
            </a:r>
            <a:r>
              <a:rPr lang="en-US" dirty="0"/>
              <a:t> </a:t>
            </a:r>
            <a:r>
              <a:rPr lang="en-US" dirty="0" err="1"/>
              <a:t>direktan</a:t>
            </a:r>
            <a:r>
              <a:rPr lang="en-US" dirty="0"/>
              <a:t> </a:t>
            </a:r>
            <a:r>
              <a:rPr lang="en-US" dirty="0" err="1"/>
              <a:t>pristup</a:t>
            </a:r>
            <a:r>
              <a:rPr lang="en-US" dirty="0"/>
              <a:t> </a:t>
            </a:r>
            <a:r>
              <a:rPr lang="en-US" dirty="0" err="1"/>
              <a:t>originalnim</a:t>
            </a:r>
            <a:r>
              <a:rPr lang="en-US" dirty="0"/>
              <a:t> </a:t>
            </a:r>
            <a:r>
              <a:rPr lang="en-US" dirty="0" err="1"/>
              <a:t>medicinskim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podacima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 </a:t>
            </a:r>
            <a:r>
              <a:rPr lang="en-US" dirty="0" err="1"/>
              <a:t>zbog</a:t>
            </a:r>
            <a:r>
              <a:rPr lang="en-US" dirty="0"/>
              <a:t> </a:t>
            </a:r>
            <a:r>
              <a:rPr lang="en-US" dirty="0" err="1"/>
              <a:t>verifikacije</a:t>
            </a:r>
            <a:r>
              <a:rPr lang="en-US" dirty="0"/>
              <a:t> </a:t>
            </a:r>
            <a:r>
              <a:rPr lang="en-US" dirty="0" err="1"/>
              <a:t>procedura</a:t>
            </a:r>
            <a:r>
              <a:rPr lang="en-US" dirty="0"/>
              <a:t> </a:t>
            </a:r>
            <a:r>
              <a:rPr lang="en-US" dirty="0" err="1"/>
              <a:t>kliničkog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/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podataka</a:t>
            </a:r>
            <a:r>
              <a:rPr lang="en-US" dirty="0"/>
              <a:t>, bez </a:t>
            </a:r>
            <a:r>
              <a:rPr lang="en-US" dirty="0" err="1"/>
              <a:t>otkrivanja</a:t>
            </a:r>
            <a:r>
              <a:rPr lang="en-US" dirty="0"/>
              <a:t> </a:t>
            </a:r>
            <a:r>
              <a:rPr lang="en-US" dirty="0" err="1"/>
              <a:t>poverljivosti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ispitanika</a:t>
            </a:r>
            <a:r>
              <a:rPr lang="en-US" dirty="0"/>
              <a:t>, u </a:t>
            </a:r>
            <a:r>
              <a:rPr lang="en-US" dirty="0" err="1"/>
              <a:t>opsegu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dozvoljavaju</a:t>
            </a:r>
            <a:r>
              <a:rPr lang="en-US" dirty="0"/>
              <a:t> </a:t>
            </a:r>
            <a:r>
              <a:rPr lang="en-US" dirty="0" err="1"/>
              <a:t>zakoni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propisi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da </a:t>
            </a:r>
            <a:r>
              <a:rPr lang="en-US" dirty="0" err="1"/>
              <a:t>potpisivanjem</a:t>
            </a:r>
            <a:r>
              <a:rPr lang="en-US" dirty="0"/>
              <a:t> </a:t>
            </a:r>
            <a:r>
              <a:rPr lang="en-US" dirty="0" err="1"/>
              <a:t>pisanog</a:t>
            </a:r>
            <a:r>
              <a:rPr lang="en-US" dirty="0"/>
              <a:t> </a:t>
            </a:r>
            <a:r>
              <a:rPr lang="en-US" dirty="0" err="1"/>
              <a:t>obrasca</a:t>
            </a:r>
            <a:r>
              <a:rPr lang="en-US" dirty="0"/>
              <a:t> </a:t>
            </a:r>
            <a:r>
              <a:rPr lang="en-US" dirty="0" err="1"/>
              <a:t>informisanog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pristanka</a:t>
            </a:r>
            <a:r>
              <a:rPr lang="en-US" dirty="0"/>
              <a:t> </a:t>
            </a:r>
            <a:r>
              <a:rPr lang="en-US" dirty="0" err="1"/>
              <a:t>ispitanik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njegov</a:t>
            </a:r>
            <a:r>
              <a:rPr lang="en-US" dirty="0"/>
              <a:t> </a:t>
            </a:r>
            <a:r>
              <a:rPr lang="en-US" dirty="0" err="1"/>
              <a:t>zakonski</a:t>
            </a:r>
            <a:r>
              <a:rPr lang="en-US" dirty="0"/>
              <a:t> </a:t>
            </a:r>
            <a:r>
              <a:rPr lang="en-US" dirty="0" err="1"/>
              <a:t>zastupnik</a:t>
            </a:r>
            <a:r>
              <a:rPr lang="en-US" dirty="0"/>
              <a:t> </a:t>
            </a:r>
            <a:r>
              <a:rPr lang="en-US" dirty="0" err="1"/>
              <a:t>dozvoljavaju</a:t>
            </a:r>
            <a:r>
              <a:rPr lang="en-US" dirty="0"/>
              <a:t> </a:t>
            </a:r>
            <a:r>
              <a:rPr lang="en-US" dirty="0" err="1"/>
              <a:t>takav</a:t>
            </a:r>
            <a:r>
              <a:rPr lang="en-US" dirty="0"/>
              <a:t> </a:t>
            </a:r>
            <a:r>
              <a:rPr lang="en-US" dirty="0" err="1"/>
              <a:t>pristup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(o) da </a:t>
            </a:r>
            <a:r>
              <a:rPr lang="en-US" dirty="0" err="1"/>
              <a:t>će</a:t>
            </a:r>
            <a:r>
              <a:rPr lang="en-US" dirty="0"/>
              <a:t> </a:t>
            </a:r>
            <a:r>
              <a:rPr lang="en-US" dirty="0" err="1"/>
              <a:t>zapisi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identifikuju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 </a:t>
            </a:r>
            <a:r>
              <a:rPr lang="en-US" dirty="0" err="1"/>
              <a:t>održati</a:t>
            </a:r>
            <a:r>
              <a:rPr lang="en-US" dirty="0"/>
              <a:t> </a:t>
            </a:r>
            <a:r>
              <a:rPr lang="en-US" dirty="0" err="1"/>
              <a:t>poverljivim</a:t>
            </a:r>
            <a:r>
              <a:rPr lang="en-US" dirty="0"/>
              <a:t>, u </a:t>
            </a:r>
            <a:r>
              <a:rPr lang="en-US" dirty="0" err="1"/>
              <a:t>okvirima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dozvoljavaju</a:t>
            </a:r>
            <a:r>
              <a:rPr lang="en-US" dirty="0"/>
              <a:t> </a:t>
            </a:r>
            <a:r>
              <a:rPr lang="en-US" dirty="0" err="1"/>
              <a:t>primenljivi</a:t>
            </a:r>
            <a:r>
              <a:rPr lang="en-US" dirty="0"/>
              <a:t> </a:t>
            </a:r>
            <a:r>
              <a:rPr lang="en-US" dirty="0" err="1"/>
              <a:t>zakoni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i</a:t>
            </a:r>
            <a:r>
              <a:rPr lang="en-US" dirty="0"/>
              <a:t>/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propisi</a:t>
            </a:r>
            <a:r>
              <a:rPr lang="en-US" dirty="0"/>
              <a:t>,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neće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dostupni</a:t>
            </a:r>
            <a:r>
              <a:rPr lang="en-US" dirty="0"/>
              <a:t> </a:t>
            </a:r>
            <a:r>
              <a:rPr lang="en-US" dirty="0" err="1"/>
              <a:t>javnosti</a:t>
            </a:r>
            <a:r>
              <a:rPr lang="en-US" dirty="0"/>
              <a:t>. </a:t>
            </a:r>
            <a:r>
              <a:rPr lang="en-US" dirty="0" err="1"/>
              <a:t>Ako</a:t>
            </a:r>
            <a:r>
              <a:rPr lang="en-US" dirty="0"/>
              <a:t> se </a:t>
            </a:r>
            <a:r>
              <a:rPr lang="en-US" dirty="0" err="1"/>
              <a:t>rezultati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 </a:t>
            </a:r>
            <a:r>
              <a:rPr lang="en-US" dirty="0" err="1"/>
              <a:t>objavljuju</a:t>
            </a:r>
            <a:r>
              <a:rPr lang="en-US" dirty="0"/>
              <a:t>, </a:t>
            </a:r>
            <a:r>
              <a:rPr lang="en-US" dirty="0" err="1"/>
              <a:t>identitet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 </a:t>
            </a:r>
            <a:r>
              <a:rPr lang="en-US" dirty="0" err="1"/>
              <a:t>ostaje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poverljiv</a:t>
            </a:r>
            <a:r>
              <a:rPr lang="en-US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90226172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EAAFF29-42DF-41FC-81FC-F30F8B335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E78A9BAD-0563-4FD4-9945-016764E756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(p) da </a:t>
            </a:r>
            <a:r>
              <a:rPr lang="en-US" dirty="0" err="1"/>
              <a:t>će</a:t>
            </a:r>
            <a:r>
              <a:rPr lang="en-US" dirty="0"/>
              <a:t> </a:t>
            </a:r>
            <a:r>
              <a:rPr lang="en-US" dirty="0" err="1"/>
              <a:t>ispitanik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njegov</a:t>
            </a:r>
            <a:r>
              <a:rPr lang="en-US" dirty="0"/>
              <a:t> </a:t>
            </a:r>
            <a:r>
              <a:rPr lang="en-US" dirty="0" err="1"/>
              <a:t>zakonski</a:t>
            </a:r>
            <a:r>
              <a:rPr lang="en-US" dirty="0"/>
              <a:t> </a:t>
            </a:r>
            <a:r>
              <a:rPr lang="en-US" dirty="0" err="1"/>
              <a:t>zastupnik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blagovremeno</a:t>
            </a:r>
            <a:r>
              <a:rPr lang="en-US" dirty="0"/>
              <a:t> </a:t>
            </a:r>
            <a:r>
              <a:rPr lang="en-US" dirty="0" err="1"/>
              <a:t>obavešteni</a:t>
            </a:r>
            <a:r>
              <a:rPr lang="en-US" dirty="0"/>
              <a:t> </a:t>
            </a:r>
            <a:r>
              <a:rPr lang="en-US" dirty="0" err="1"/>
              <a:t>ako</a:t>
            </a:r>
            <a:r>
              <a:rPr lang="en-US" dirty="0"/>
              <a:t> </a:t>
            </a:r>
            <a:r>
              <a:rPr lang="en-US" dirty="0" err="1"/>
              <a:t>postanu</a:t>
            </a:r>
            <a:r>
              <a:rPr lang="en-US" dirty="0"/>
              <a:t> </a:t>
            </a:r>
            <a:r>
              <a:rPr lang="en-US" dirty="0" err="1"/>
              <a:t>dostupne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informacije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mogu</a:t>
            </a:r>
            <a:r>
              <a:rPr lang="en-US" dirty="0"/>
              <a:t> da </a:t>
            </a:r>
            <a:r>
              <a:rPr lang="en-US" dirty="0" err="1"/>
              <a:t>utiču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volju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 da </a:t>
            </a:r>
            <a:r>
              <a:rPr lang="en-US" dirty="0" err="1"/>
              <a:t>nastavi</a:t>
            </a:r>
            <a:r>
              <a:rPr lang="en-US" dirty="0"/>
              <a:t> </a:t>
            </a:r>
            <a:r>
              <a:rPr lang="en-US" dirty="0" err="1"/>
              <a:t>učešće</a:t>
            </a:r>
            <a:r>
              <a:rPr lang="en-US" dirty="0"/>
              <a:t> u </a:t>
            </a:r>
            <a:r>
              <a:rPr lang="en-US" dirty="0" err="1"/>
              <a:t>ispitivanju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(q) </a:t>
            </a:r>
            <a:r>
              <a:rPr lang="en-US" dirty="0" err="1"/>
              <a:t>podatke</a:t>
            </a:r>
            <a:r>
              <a:rPr lang="en-US" dirty="0"/>
              <a:t> o </a:t>
            </a:r>
            <a:r>
              <a:rPr lang="en-US" dirty="0" err="1"/>
              <a:t>licu</a:t>
            </a:r>
            <a:r>
              <a:rPr lang="en-US" dirty="0"/>
              <a:t>(</a:t>
            </a:r>
            <a:r>
              <a:rPr lang="en-US" dirty="0" err="1"/>
              <a:t>ima</a:t>
            </a:r>
            <a:r>
              <a:rPr lang="en-US" dirty="0"/>
              <a:t>) za </a:t>
            </a:r>
            <a:r>
              <a:rPr lang="en-US" dirty="0" err="1"/>
              <a:t>kontakt</a:t>
            </a:r>
            <a:r>
              <a:rPr lang="en-US" dirty="0"/>
              <a:t> </a:t>
            </a:r>
            <a:r>
              <a:rPr lang="en-US" dirty="0" err="1"/>
              <a:t>dalje</a:t>
            </a:r>
            <a:r>
              <a:rPr lang="en-US" dirty="0"/>
              <a:t> </a:t>
            </a:r>
            <a:r>
              <a:rPr lang="en-US" dirty="0" err="1"/>
              <a:t>informacije</a:t>
            </a:r>
            <a:r>
              <a:rPr lang="en-US" dirty="0"/>
              <a:t> o </a:t>
            </a:r>
            <a:r>
              <a:rPr lang="en-US" dirty="0" err="1"/>
              <a:t>ispitivanju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pravima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,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koga</a:t>
            </a:r>
            <a:r>
              <a:rPr lang="en-US" dirty="0"/>
              <a:t> </a:t>
            </a:r>
            <a:r>
              <a:rPr lang="en-US" dirty="0" err="1"/>
              <a:t>kontaktirati</a:t>
            </a:r>
            <a:r>
              <a:rPr lang="en-US" dirty="0"/>
              <a:t> u</a:t>
            </a:r>
          </a:p>
          <a:p>
            <a:pPr marL="0" indent="0">
              <a:buNone/>
            </a:pPr>
            <a:r>
              <a:rPr lang="en-US" dirty="0" err="1"/>
              <a:t>slučaju</a:t>
            </a:r>
            <a:r>
              <a:rPr lang="en-US" dirty="0"/>
              <a:t> </a:t>
            </a:r>
            <a:r>
              <a:rPr lang="en-US" dirty="0" err="1"/>
              <a:t>povrede</a:t>
            </a:r>
            <a:r>
              <a:rPr lang="en-US" dirty="0"/>
              <a:t> u </a:t>
            </a:r>
            <a:r>
              <a:rPr lang="en-US" dirty="0" err="1"/>
              <a:t>vezi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ispitivanjem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(r) o </a:t>
            </a:r>
            <a:r>
              <a:rPr lang="en-US" dirty="0" err="1"/>
              <a:t>predvidivim</a:t>
            </a:r>
            <a:r>
              <a:rPr lang="en-US" dirty="0"/>
              <a:t> </a:t>
            </a:r>
            <a:r>
              <a:rPr lang="en-US" dirty="0" err="1"/>
              <a:t>okolnostima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/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razlozima</a:t>
            </a:r>
            <a:r>
              <a:rPr lang="en-US" dirty="0"/>
              <a:t> </a:t>
            </a:r>
            <a:r>
              <a:rPr lang="en-US" dirty="0" err="1"/>
              <a:t>zbog</a:t>
            </a:r>
            <a:r>
              <a:rPr lang="en-US" dirty="0"/>
              <a:t> </a:t>
            </a:r>
            <a:r>
              <a:rPr lang="en-US" dirty="0" err="1"/>
              <a:t>kojih</a:t>
            </a:r>
            <a:r>
              <a:rPr lang="en-US" dirty="0"/>
              <a:t> se </a:t>
            </a:r>
            <a:r>
              <a:rPr lang="en-US" dirty="0" err="1"/>
              <a:t>ispitanikovo</a:t>
            </a:r>
            <a:r>
              <a:rPr lang="en-US" dirty="0"/>
              <a:t> </a:t>
            </a:r>
            <a:r>
              <a:rPr lang="en-US" dirty="0" err="1"/>
              <a:t>učešće</a:t>
            </a:r>
            <a:r>
              <a:rPr lang="en-US" dirty="0"/>
              <a:t> u </a:t>
            </a:r>
            <a:r>
              <a:rPr lang="en-US" dirty="0" err="1"/>
              <a:t>ispitivanju</a:t>
            </a:r>
            <a:r>
              <a:rPr lang="en-US" dirty="0"/>
              <a:t>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okončati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(s) o </a:t>
            </a:r>
            <a:r>
              <a:rPr lang="en-US" dirty="0" err="1"/>
              <a:t>očekivanoj</a:t>
            </a:r>
            <a:r>
              <a:rPr lang="en-US" dirty="0"/>
              <a:t> </a:t>
            </a:r>
            <a:r>
              <a:rPr lang="en-US" dirty="0" err="1"/>
              <a:t>dužini</a:t>
            </a:r>
            <a:r>
              <a:rPr lang="en-US" dirty="0"/>
              <a:t> </a:t>
            </a:r>
            <a:r>
              <a:rPr lang="en-US" dirty="0" err="1"/>
              <a:t>ispitanikovog</a:t>
            </a:r>
            <a:r>
              <a:rPr lang="en-US" dirty="0"/>
              <a:t> </a:t>
            </a:r>
            <a:r>
              <a:rPr lang="en-US" dirty="0" err="1"/>
              <a:t>učešća</a:t>
            </a:r>
            <a:r>
              <a:rPr lang="en-US" dirty="0"/>
              <a:t> u </a:t>
            </a:r>
            <a:r>
              <a:rPr lang="en-US" dirty="0" err="1"/>
              <a:t>ispitivanju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(t) o </a:t>
            </a:r>
            <a:r>
              <a:rPr lang="en-US" dirty="0" err="1"/>
              <a:t>približnom</a:t>
            </a:r>
            <a:r>
              <a:rPr lang="en-US" dirty="0"/>
              <a:t> </a:t>
            </a:r>
            <a:r>
              <a:rPr lang="en-US" dirty="0" err="1"/>
              <a:t>broju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 </a:t>
            </a:r>
            <a:r>
              <a:rPr lang="en-US" dirty="0" err="1"/>
              <a:t>uključenih</a:t>
            </a:r>
            <a:r>
              <a:rPr lang="en-US" dirty="0"/>
              <a:t> u </a:t>
            </a:r>
            <a:r>
              <a:rPr lang="en-US" dirty="0" err="1"/>
              <a:t>ispitivanje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84089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2DA729-E83B-4546-B9BE-A3384CDF7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PROTOKOL KLINIČKOG ISPITIVANJA I NJEGOVI AMANDMANI</a:t>
            </a:r>
            <a:br>
              <a:rPr lang="en-US" dirty="0"/>
            </a:b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5331CC4D-AF07-45B1-9110-367F81CAE2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 err="1"/>
              <a:t>Opšte</a:t>
            </a:r>
            <a:r>
              <a:rPr lang="en-US" b="1" dirty="0"/>
              <a:t> </a:t>
            </a:r>
            <a:r>
              <a:rPr lang="en-US" b="1" dirty="0" err="1"/>
              <a:t>informacije</a:t>
            </a:r>
            <a:endParaRPr lang="en-US" b="1" dirty="0"/>
          </a:p>
          <a:p>
            <a:r>
              <a:rPr lang="en-US" dirty="0" err="1"/>
              <a:t>Naziv</a:t>
            </a:r>
            <a:r>
              <a:rPr lang="en-US" dirty="0"/>
              <a:t> </a:t>
            </a:r>
            <a:r>
              <a:rPr lang="en-US" dirty="0" err="1"/>
              <a:t>protokola</a:t>
            </a:r>
            <a:r>
              <a:rPr lang="en-US" dirty="0"/>
              <a:t>, </a:t>
            </a:r>
            <a:r>
              <a:rPr lang="en-US" dirty="0" err="1"/>
              <a:t>identifikacioni</a:t>
            </a:r>
            <a:r>
              <a:rPr lang="en-US" dirty="0"/>
              <a:t> </a:t>
            </a:r>
            <a:r>
              <a:rPr lang="en-US" dirty="0" err="1"/>
              <a:t>broj</a:t>
            </a:r>
            <a:r>
              <a:rPr lang="en-US" dirty="0"/>
              <a:t> </a:t>
            </a:r>
            <a:r>
              <a:rPr lang="en-US" dirty="0" err="1"/>
              <a:t>protokola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datum. </a:t>
            </a:r>
            <a:r>
              <a:rPr lang="en-US" dirty="0" err="1"/>
              <a:t>Svi</a:t>
            </a:r>
            <a:r>
              <a:rPr lang="en-US" dirty="0"/>
              <a:t> </a:t>
            </a:r>
            <a:r>
              <a:rPr lang="en-US" dirty="0" err="1"/>
              <a:t>amandmani</a:t>
            </a:r>
            <a:r>
              <a:rPr lang="en-US" dirty="0"/>
              <a:t> </a:t>
            </a:r>
            <a:r>
              <a:rPr lang="en-US" dirty="0" err="1"/>
              <a:t>takođe</a:t>
            </a:r>
            <a:r>
              <a:rPr lang="en-US" dirty="0"/>
              <a:t> </a:t>
            </a:r>
            <a:r>
              <a:rPr lang="en-US" dirty="0" err="1"/>
              <a:t>treba</a:t>
            </a:r>
            <a:r>
              <a:rPr lang="en-US" dirty="0"/>
              <a:t> da nose </a:t>
            </a:r>
            <a:r>
              <a:rPr lang="en-US" dirty="0" err="1"/>
              <a:t>broj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sr-Latn-RS" dirty="0"/>
              <a:t> </a:t>
            </a:r>
            <a:r>
              <a:rPr lang="en-US" dirty="0"/>
              <a:t>datum.</a:t>
            </a:r>
          </a:p>
          <a:p>
            <a:r>
              <a:rPr lang="en-US" dirty="0" err="1"/>
              <a:t>Ime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adresa</a:t>
            </a:r>
            <a:r>
              <a:rPr lang="en-US" dirty="0"/>
              <a:t> </a:t>
            </a:r>
            <a:r>
              <a:rPr lang="en-US" dirty="0" err="1"/>
              <a:t>sponzora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monitora</a:t>
            </a:r>
            <a:r>
              <a:rPr lang="en-US" dirty="0"/>
              <a:t> (</a:t>
            </a:r>
            <a:r>
              <a:rPr lang="en-US" dirty="0" err="1"/>
              <a:t>ukoliko</a:t>
            </a:r>
            <a:r>
              <a:rPr lang="en-US" dirty="0"/>
              <a:t> se </a:t>
            </a:r>
            <a:r>
              <a:rPr lang="en-US" dirty="0" err="1"/>
              <a:t>adresa</a:t>
            </a:r>
            <a:r>
              <a:rPr lang="en-US" dirty="0"/>
              <a:t> </a:t>
            </a:r>
            <a:r>
              <a:rPr lang="en-US" dirty="0" err="1"/>
              <a:t>monitora</a:t>
            </a:r>
            <a:r>
              <a:rPr lang="en-US" dirty="0"/>
              <a:t> </a:t>
            </a:r>
            <a:r>
              <a:rPr lang="en-US" dirty="0" err="1"/>
              <a:t>razlikuje</a:t>
            </a:r>
            <a:r>
              <a:rPr lang="en-US" dirty="0"/>
              <a:t> od </a:t>
            </a:r>
            <a:r>
              <a:rPr lang="en-US" dirty="0" err="1"/>
              <a:t>sponzorove</a:t>
            </a:r>
            <a:r>
              <a:rPr lang="en-US" dirty="0"/>
              <a:t>).</a:t>
            </a:r>
          </a:p>
          <a:p>
            <a:r>
              <a:rPr lang="en-US" dirty="0" err="1"/>
              <a:t>Imena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zvanja</a:t>
            </a:r>
            <a:r>
              <a:rPr lang="en-US" dirty="0"/>
              <a:t> </a:t>
            </a:r>
            <a:r>
              <a:rPr lang="en-US" dirty="0" err="1"/>
              <a:t>osoba</a:t>
            </a:r>
            <a:r>
              <a:rPr lang="en-US" dirty="0"/>
              <a:t> </a:t>
            </a:r>
            <a:r>
              <a:rPr lang="en-US" dirty="0" err="1"/>
              <a:t>ovlašćenih</a:t>
            </a:r>
            <a:r>
              <a:rPr lang="en-US" dirty="0"/>
              <a:t> da </a:t>
            </a:r>
            <a:r>
              <a:rPr lang="en-US" dirty="0" err="1"/>
              <a:t>potpišu</a:t>
            </a:r>
            <a:r>
              <a:rPr lang="en-US" dirty="0"/>
              <a:t> </a:t>
            </a:r>
            <a:r>
              <a:rPr lang="en-US" dirty="0" err="1"/>
              <a:t>protokol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amandmane</a:t>
            </a:r>
            <a:r>
              <a:rPr lang="en-US" dirty="0"/>
              <a:t> u </a:t>
            </a:r>
            <a:r>
              <a:rPr lang="en-US" dirty="0" err="1"/>
              <a:t>ime</a:t>
            </a:r>
            <a:r>
              <a:rPr lang="en-US" dirty="0"/>
              <a:t> </a:t>
            </a:r>
            <a:r>
              <a:rPr lang="en-US" dirty="0" err="1"/>
              <a:t>sponzora</a:t>
            </a:r>
            <a:r>
              <a:rPr lang="en-US" dirty="0"/>
              <a:t>.</a:t>
            </a:r>
          </a:p>
          <a:p>
            <a:r>
              <a:rPr lang="en-US" dirty="0" err="1"/>
              <a:t>Ime</a:t>
            </a:r>
            <a:r>
              <a:rPr lang="en-US" dirty="0"/>
              <a:t>, </a:t>
            </a:r>
            <a:r>
              <a:rPr lang="en-US" dirty="0" err="1"/>
              <a:t>zvanje</a:t>
            </a:r>
            <a:r>
              <a:rPr lang="en-US" dirty="0"/>
              <a:t>, </a:t>
            </a:r>
            <a:r>
              <a:rPr lang="en-US" dirty="0" err="1"/>
              <a:t>adresa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broj</a:t>
            </a:r>
            <a:r>
              <a:rPr lang="en-US" dirty="0"/>
              <a:t> </a:t>
            </a:r>
            <a:r>
              <a:rPr lang="en-US" dirty="0" err="1"/>
              <a:t>telefona</a:t>
            </a:r>
            <a:r>
              <a:rPr lang="en-US" dirty="0"/>
              <a:t> </a:t>
            </a:r>
            <a:r>
              <a:rPr lang="en-US" dirty="0" err="1"/>
              <a:t>sponzorovog</a:t>
            </a:r>
            <a:r>
              <a:rPr lang="en-US" dirty="0"/>
              <a:t> </a:t>
            </a:r>
            <a:r>
              <a:rPr lang="en-US" dirty="0" err="1"/>
              <a:t>medicinskog</a:t>
            </a:r>
            <a:r>
              <a:rPr lang="en-US" dirty="0"/>
              <a:t> </a:t>
            </a:r>
            <a:r>
              <a:rPr lang="en-US" dirty="0" err="1"/>
              <a:t>eksperta</a:t>
            </a:r>
            <a:r>
              <a:rPr lang="en-US" dirty="0"/>
              <a:t> (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ukoliko</a:t>
            </a:r>
            <a:r>
              <a:rPr lang="en-US" dirty="0"/>
              <a:t> je </a:t>
            </a:r>
            <a:r>
              <a:rPr lang="en-US" dirty="0" err="1"/>
              <a:t>potrebno</a:t>
            </a:r>
            <a:r>
              <a:rPr lang="sr-Latn-RS" dirty="0"/>
              <a:t> </a:t>
            </a:r>
            <a:r>
              <a:rPr lang="en-US" dirty="0" err="1"/>
              <a:t>stomatologa</a:t>
            </a:r>
            <a:r>
              <a:rPr lang="en-US" dirty="0"/>
              <a:t>) za </a:t>
            </a:r>
            <a:r>
              <a:rPr lang="en-US" dirty="0" err="1"/>
              <a:t>ispitivanje</a:t>
            </a:r>
            <a:r>
              <a:rPr lang="en-US" dirty="0"/>
              <a:t>.</a:t>
            </a:r>
          </a:p>
          <a:p>
            <a:r>
              <a:rPr lang="en-US" dirty="0" err="1"/>
              <a:t>Imena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zvanja</a:t>
            </a:r>
            <a:r>
              <a:rPr lang="en-US" dirty="0"/>
              <a:t> </a:t>
            </a:r>
            <a:r>
              <a:rPr lang="en-US" dirty="0" err="1"/>
              <a:t>istraživača</a:t>
            </a:r>
            <a:r>
              <a:rPr lang="en-US" dirty="0"/>
              <a:t> </a:t>
            </a:r>
            <a:r>
              <a:rPr lang="en-US" dirty="0" err="1"/>
              <a:t>odgovornih</a:t>
            </a:r>
            <a:r>
              <a:rPr lang="en-US" dirty="0"/>
              <a:t> za </a:t>
            </a:r>
            <a:r>
              <a:rPr lang="en-US" dirty="0" err="1"/>
              <a:t>sprovođenje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adrese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brojevi</a:t>
            </a:r>
            <a:r>
              <a:rPr lang="en-US" dirty="0"/>
              <a:t> </a:t>
            </a:r>
            <a:r>
              <a:rPr lang="en-US" dirty="0" err="1"/>
              <a:t>telefona</a:t>
            </a:r>
            <a:r>
              <a:rPr lang="en-US" dirty="0"/>
              <a:t> </a:t>
            </a:r>
            <a:r>
              <a:rPr lang="en-US" dirty="0" err="1"/>
              <a:t>mesta</a:t>
            </a:r>
            <a:r>
              <a:rPr lang="sr-Latn-RS" dirty="0"/>
              <a:t> </a:t>
            </a:r>
            <a:r>
              <a:rPr lang="en-US" dirty="0" err="1"/>
              <a:t>ispitivanja</a:t>
            </a:r>
            <a:r>
              <a:rPr lang="en-US" dirty="0"/>
              <a:t>.</a:t>
            </a:r>
            <a:endParaRPr lang="sr-Latn-RS" dirty="0"/>
          </a:p>
          <a:p>
            <a:r>
              <a:rPr lang="en-US" dirty="0" err="1"/>
              <a:t>Ime</a:t>
            </a:r>
            <a:r>
              <a:rPr lang="en-US" dirty="0"/>
              <a:t>, </a:t>
            </a:r>
            <a:r>
              <a:rPr lang="en-US" dirty="0" err="1"/>
              <a:t>zvanje</a:t>
            </a:r>
            <a:r>
              <a:rPr lang="en-US" dirty="0"/>
              <a:t>, </a:t>
            </a:r>
            <a:r>
              <a:rPr lang="en-US" dirty="0" err="1"/>
              <a:t>adresa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broj</a:t>
            </a:r>
            <a:r>
              <a:rPr lang="en-US" dirty="0"/>
              <a:t> </a:t>
            </a:r>
            <a:r>
              <a:rPr lang="en-US" dirty="0" err="1"/>
              <a:t>telefona</a:t>
            </a:r>
            <a:r>
              <a:rPr lang="en-US" dirty="0"/>
              <a:t> </a:t>
            </a:r>
            <a:r>
              <a:rPr lang="en-US" dirty="0" err="1"/>
              <a:t>kvalifikovanog</a:t>
            </a:r>
            <a:r>
              <a:rPr lang="en-US" dirty="0"/>
              <a:t> </a:t>
            </a:r>
            <a:r>
              <a:rPr lang="en-US" dirty="0" err="1"/>
              <a:t>lekara</a:t>
            </a:r>
            <a:r>
              <a:rPr lang="en-US" dirty="0"/>
              <a:t> (</a:t>
            </a:r>
            <a:r>
              <a:rPr lang="en-US" dirty="0" err="1"/>
              <a:t>odnosno</a:t>
            </a:r>
            <a:r>
              <a:rPr lang="en-US" dirty="0"/>
              <a:t> </a:t>
            </a:r>
            <a:r>
              <a:rPr lang="en-US" dirty="0" err="1"/>
              <a:t>stomatologa</a:t>
            </a:r>
            <a:r>
              <a:rPr lang="en-US" dirty="0"/>
              <a:t> </a:t>
            </a:r>
            <a:r>
              <a:rPr lang="en-US" dirty="0" err="1"/>
              <a:t>ako</a:t>
            </a:r>
            <a:r>
              <a:rPr lang="en-US" dirty="0"/>
              <a:t> je </a:t>
            </a:r>
            <a:r>
              <a:rPr lang="en-US" dirty="0" err="1"/>
              <a:t>primenjivo</a:t>
            </a:r>
            <a:r>
              <a:rPr lang="en-US" dirty="0"/>
              <a:t>)</a:t>
            </a:r>
            <a:r>
              <a:rPr lang="sr-Latn-RS" dirty="0"/>
              <a:t> </a:t>
            </a:r>
            <a:r>
              <a:rPr lang="en-US" dirty="0" err="1"/>
              <a:t>odgovornog</a:t>
            </a:r>
            <a:r>
              <a:rPr lang="en-US" dirty="0"/>
              <a:t> za </a:t>
            </a:r>
            <a:r>
              <a:rPr lang="en-US" dirty="0" err="1"/>
              <a:t>medicinske</a:t>
            </a:r>
            <a:r>
              <a:rPr lang="en-US" dirty="0"/>
              <a:t> (</a:t>
            </a:r>
            <a:r>
              <a:rPr lang="en-US" dirty="0" err="1"/>
              <a:t>stomatološke</a:t>
            </a:r>
            <a:r>
              <a:rPr lang="en-US" dirty="0"/>
              <a:t>) </a:t>
            </a:r>
            <a:r>
              <a:rPr lang="en-US" dirty="0" err="1"/>
              <a:t>odluke</a:t>
            </a:r>
            <a:r>
              <a:rPr lang="en-US" dirty="0"/>
              <a:t> u </a:t>
            </a:r>
            <a:r>
              <a:rPr lang="en-US" dirty="0" err="1"/>
              <a:t>mestu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 (</a:t>
            </a:r>
            <a:r>
              <a:rPr lang="en-US" dirty="0" err="1"/>
              <a:t>ukoliko</a:t>
            </a:r>
            <a:r>
              <a:rPr lang="en-US" dirty="0"/>
              <a:t> to </a:t>
            </a:r>
            <a:r>
              <a:rPr lang="en-US" dirty="0" err="1"/>
              <a:t>nije</a:t>
            </a:r>
            <a:r>
              <a:rPr lang="en-US" dirty="0"/>
              <a:t> </a:t>
            </a:r>
            <a:r>
              <a:rPr lang="en-US" dirty="0" err="1"/>
              <a:t>istraživač</a:t>
            </a:r>
            <a:r>
              <a:rPr lang="en-US" dirty="0"/>
              <a:t>).</a:t>
            </a:r>
          </a:p>
          <a:p>
            <a:r>
              <a:rPr lang="en-US" dirty="0" err="1"/>
              <a:t>Naziv</a:t>
            </a:r>
            <a:r>
              <a:rPr lang="en-US" dirty="0"/>
              <a:t>(e)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adresa</a:t>
            </a:r>
            <a:r>
              <a:rPr lang="en-US" dirty="0"/>
              <a:t>(e) </a:t>
            </a:r>
            <a:r>
              <a:rPr lang="en-US" dirty="0" err="1"/>
              <a:t>kliničkih</a:t>
            </a:r>
            <a:r>
              <a:rPr lang="en-US" dirty="0"/>
              <a:t> </a:t>
            </a:r>
            <a:r>
              <a:rPr lang="en-US" dirty="0" err="1"/>
              <a:t>laboratorija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drugih</a:t>
            </a:r>
            <a:r>
              <a:rPr lang="en-US" dirty="0"/>
              <a:t> </a:t>
            </a:r>
            <a:r>
              <a:rPr lang="en-US" dirty="0" err="1"/>
              <a:t>medicinskih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/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tehničkih</a:t>
            </a:r>
            <a:r>
              <a:rPr lang="en-US" dirty="0"/>
              <a:t> </a:t>
            </a:r>
            <a:r>
              <a:rPr lang="en-US" dirty="0" err="1"/>
              <a:t>službi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ustanova</a:t>
            </a:r>
            <a:r>
              <a:rPr lang="en-US" dirty="0"/>
              <a:t> </a:t>
            </a:r>
            <a:r>
              <a:rPr lang="en-US" dirty="0" err="1"/>
              <a:t>uključenih</a:t>
            </a:r>
            <a:r>
              <a:rPr lang="sr-Latn-RS" dirty="0"/>
              <a:t> </a:t>
            </a:r>
            <a:r>
              <a:rPr lang="en-US" dirty="0"/>
              <a:t>u </a:t>
            </a:r>
            <a:r>
              <a:rPr lang="en-US" dirty="0" err="1"/>
              <a:t>ispitivanje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9180221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3303E5C-F0BB-4EBF-8A71-CFABA4840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Osnovne</a:t>
            </a:r>
            <a:r>
              <a:rPr lang="en-US" dirty="0"/>
              <a:t> </a:t>
            </a:r>
            <a:r>
              <a:rPr lang="en-US" dirty="0" err="1"/>
              <a:t>informacije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EE21C04E-4529-43F4-A15B-3E97E24559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/>
              <a:t>Ime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opis</a:t>
            </a:r>
            <a:r>
              <a:rPr lang="en-US" dirty="0"/>
              <a:t> </a:t>
            </a:r>
            <a:r>
              <a:rPr lang="en-US" dirty="0" err="1"/>
              <a:t>ispitivanog</a:t>
            </a:r>
            <a:r>
              <a:rPr lang="en-US" dirty="0"/>
              <a:t>(</a:t>
            </a:r>
            <a:r>
              <a:rPr lang="en-US" dirty="0" err="1"/>
              <a:t>ih</a:t>
            </a:r>
            <a:r>
              <a:rPr lang="en-US" dirty="0"/>
              <a:t>) </a:t>
            </a:r>
            <a:r>
              <a:rPr lang="en-US" dirty="0" err="1"/>
              <a:t>proizvoda</a:t>
            </a:r>
            <a:r>
              <a:rPr lang="en-US" dirty="0"/>
              <a:t>.</a:t>
            </a:r>
          </a:p>
          <a:p>
            <a:r>
              <a:rPr lang="en-US" dirty="0" err="1"/>
              <a:t>Sažetak</a:t>
            </a:r>
            <a:r>
              <a:rPr lang="en-US" dirty="0"/>
              <a:t> </a:t>
            </a:r>
            <a:r>
              <a:rPr lang="en-US" dirty="0" err="1"/>
              <a:t>nalaza</a:t>
            </a:r>
            <a:r>
              <a:rPr lang="en-US" dirty="0"/>
              <a:t> </a:t>
            </a:r>
            <a:r>
              <a:rPr lang="en-US" dirty="0" err="1"/>
              <a:t>pretkliničkih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imaju</a:t>
            </a:r>
            <a:r>
              <a:rPr lang="en-US" dirty="0"/>
              <a:t> </a:t>
            </a:r>
            <a:r>
              <a:rPr lang="en-US" dirty="0" err="1"/>
              <a:t>potencijalnu</a:t>
            </a:r>
            <a:r>
              <a:rPr lang="en-US" dirty="0"/>
              <a:t> </a:t>
            </a:r>
            <a:r>
              <a:rPr lang="en-US" dirty="0" err="1"/>
              <a:t>kliničku</a:t>
            </a:r>
            <a:r>
              <a:rPr lang="en-US" dirty="0"/>
              <a:t> </a:t>
            </a:r>
            <a:r>
              <a:rPr lang="en-US" dirty="0" err="1"/>
              <a:t>važnost</a:t>
            </a:r>
            <a:r>
              <a:rPr lang="en-US" dirty="0"/>
              <a:t>,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kliničkog</a:t>
            </a:r>
            <a:r>
              <a:rPr lang="sr-Latn-RS" dirty="0"/>
              <a:t> </a:t>
            </a:r>
            <a:r>
              <a:rPr lang="en-US" dirty="0" err="1"/>
              <a:t>ispitivanja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relevantni</a:t>
            </a:r>
            <a:r>
              <a:rPr lang="en-US" dirty="0"/>
              <a:t> za </a:t>
            </a:r>
            <a:r>
              <a:rPr lang="en-US" dirty="0" err="1"/>
              <a:t>ispitivanje</a:t>
            </a:r>
            <a:r>
              <a:rPr lang="en-US" dirty="0"/>
              <a:t>.</a:t>
            </a:r>
          </a:p>
          <a:p>
            <a:r>
              <a:rPr lang="en-US" dirty="0" err="1"/>
              <a:t>Sažetak</a:t>
            </a:r>
            <a:r>
              <a:rPr lang="en-US" dirty="0"/>
              <a:t> </a:t>
            </a:r>
            <a:r>
              <a:rPr lang="en-US" dirty="0" err="1"/>
              <a:t>poznatih</a:t>
            </a:r>
            <a:r>
              <a:rPr lang="en-US" dirty="0"/>
              <a:t> </a:t>
            </a:r>
            <a:r>
              <a:rPr lang="en-US" dirty="0" err="1"/>
              <a:t>rizika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koristi</a:t>
            </a:r>
            <a:r>
              <a:rPr lang="en-US" dirty="0"/>
              <a:t> za </a:t>
            </a:r>
            <a:r>
              <a:rPr lang="en-US" dirty="0" err="1"/>
              <a:t>ispitanike</a:t>
            </a:r>
            <a:r>
              <a:rPr lang="en-US" dirty="0"/>
              <a:t>, </a:t>
            </a:r>
            <a:r>
              <a:rPr lang="en-US" dirty="0" err="1"/>
              <a:t>ukoliko</a:t>
            </a:r>
            <a:r>
              <a:rPr lang="en-US" dirty="0"/>
              <a:t> </a:t>
            </a:r>
            <a:r>
              <a:rPr lang="en-US" dirty="0" err="1"/>
              <a:t>ih</a:t>
            </a:r>
            <a:r>
              <a:rPr lang="en-US" dirty="0"/>
              <a:t> </a:t>
            </a:r>
            <a:r>
              <a:rPr lang="en-US" dirty="0" err="1"/>
              <a:t>ima</a:t>
            </a:r>
            <a:r>
              <a:rPr lang="en-US" dirty="0"/>
              <a:t>.</a:t>
            </a:r>
          </a:p>
          <a:p>
            <a:r>
              <a:rPr lang="en-US" dirty="0" err="1"/>
              <a:t>Opis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opravdanost</a:t>
            </a:r>
            <a:r>
              <a:rPr lang="en-US" dirty="0"/>
              <a:t> </a:t>
            </a:r>
            <a:r>
              <a:rPr lang="en-US" dirty="0" err="1"/>
              <a:t>načina</a:t>
            </a:r>
            <a:r>
              <a:rPr lang="en-US" dirty="0"/>
              <a:t> </a:t>
            </a:r>
            <a:r>
              <a:rPr lang="en-US" dirty="0" err="1"/>
              <a:t>primene</a:t>
            </a:r>
            <a:r>
              <a:rPr lang="en-US" dirty="0"/>
              <a:t>, </a:t>
            </a:r>
            <a:r>
              <a:rPr lang="en-US" dirty="0" err="1"/>
              <a:t>doziranja</a:t>
            </a:r>
            <a:r>
              <a:rPr lang="en-US" dirty="0"/>
              <a:t>, </a:t>
            </a:r>
            <a:r>
              <a:rPr lang="en-US" dirty="0" err="1"/>
              <a:t>režima</a:t>
            </a:r>
            <a:r>
              <a:rPr lang="en-US" dirty="0"/>
              <a:t> </a:t>
            </a:r>
            <a:r>
              <a:rPr lang="en-US" dirty="0" err="1"/>
              <a:t>doziranja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perioda</a:t>
            </a:r>
            <a:r>
              <a:rPr lang="en-US" dirty="0"/>
              <a:t> </a:t>
            </a:r>
            <a:r>
              <a:rPr lang="en-US" dirty="0" err="1"/>
              <a:t>terapije</a:t>
            </a:r>
            <a:r>
              <a:rPr lang="en-US" dirty="0"/>
              <a:t>.</a:t>
            </a:r>
          </a:p>
          <a:p>
            <a:r>
              <a:rPr lang="en-US" dirty="0" err="1"/>
              <a:t>Izjava</a:t>
            </a:r>
            <a:r>
              <a:rPr lang="en-US" dirty="0"/>
              <a:t> da </a:t>
            </a:r>
            <a:r>
              <a:rPr lang="en-US" dirty="0" err="1"/>
              <a:t>će</a:t>
            </a:r>
            <a:r>
              <a:rPr lang="en-US" dirty="0"/>
              <a:t> se </a:t>
            </a:r>
            <a:r>
              <a:rPr lang="en-US" dirty="0" err="1"/>
              <a:t>ispitivanje</a:t>
            </a:r>
            <a:r>
              <a:rPr lang="en-US" dirty="0"/>
              <a:t> </a:t>
            </a:r>
            <a:r>
              <a:rPr lang="en-US" dirty="0" err="1"/>
              <a:t>sprovoditi</a:t>
            </a:r>
            <a:r>
              <a:rPr lang="en-US" dirty="0"/>
              <a:t> </a:t>
            </a:r>
            <a:r>
              <a:rPr lang="en-US" dirty="0" err="1"/>
              <a:t>uz</a:t>
            </a:r>
            <a:r>
              <a:rPr lang="en-US" dirty="0"/>
              <a:t> </a:t>
            </a:r>
            <a:r>
              <a:rPr lang="en-US" dirty="0" err="1"/>
              <a:t>poštovanje</a:t>
            </a:r>
            <a:r>
              <a:rPr lang="en-US" dirty="0"/>
              <a:t> </a:t>
            </a:r>
            <a:r>
              <a:rPr lang="en-US" dirty="0" err="1"/>
              <a:t>protokola</a:t>
            </a:r>
            <a:r>
              <a:rPr lang="en-US" dirty="0"/>
              <a:t>, GCP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primenjivih</a:t>
            </a:r>
            <a:r>
              <a:rPr lang="en-US" dirty="0"/>
              <a:t> </a:t>
            </a:r>
            <a:r>
              <a:rPr lang="en-US" dirty="0" err="1"/>
              <a:t>regulatornih</a:t>
            </a:r>
            <a:r>
              <a:rPr lang="en-US" dirty="0"/>
              <a:t> </a:t>
            </a:r>
            <a:r>
              <a:rPr lang="en-US" dirty="0" err="1"/>
              <a:t>zahteva</a:t>
            </a:r>
            <a:r>
              <a:rPr lang="en-US" dirty="0"/>
              <a:t>.</a:t>
            </a:r>
          </a:p>
          <a:p>
            <a:r>
              <a:rPr lang="en-US" dirty="0" err="1"/>
              <a:t>Opis</a:t>
            </a:r>
            <a:r>
              <a:rPr lang="en-US" dirty="0"/>
              <a:t> </a:t>
            </a:r>
            <a:r>
              <a:rPr lang="en-US" dirty="0" err="1"/>
              <a:t>populacije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</a:t>
            </a:r>
            <a:r>
              <a:rPr lang="en-US" dirty="0" err="1"/>
              <a:t>će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uključena</a:t>
            </a:r>
            <a:r>
              <a:rPr lang="en-US" dirty="0"/>
              <a:t> u </a:t>
            </a:r>
            <a:r>
              <a:rPr lang="en-US" dirty="0" err="1"/>
              <a:t>ispitivanje</a:t>
            </a:r>
            <a:r>
              <a:rPr lang="en-US" dirty="0"/>
              <a:t>.</a:t>
            </a:r>
          </a:p>
          <a:p>
            <a:r>
              <a:rPr lang="en-US" dirty="0"/>
              <a:t>Reference </a:t>
            </a:r>
            <a:r>
              <a:rPr lang="en-US" dirty="0" err="1"/>
              <a:t>iz</a:t>
            </a:r>
            <a:r>
              <a:rPr lang="en-US" dirty="0"/>
              <a:t> literature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podaci</a:t>
            </a:r>
            <a:r>
              <a:rPr lang="en-US" dirty="0"/>
              <a:t> </a:t>
            </a:r>
            <a:r>
              <a:rPr lang="en-US" dirty="0" err="1"/>
              <a:t>značajni</a:t>
            </a:r>
            <a:r>
              <a:rPr lang="en-US" dirty="0"/>
              <a:t> za </a:t>
            </a:r>
            <a:r>
              <a:rPr lang="en-US" dirty="0" err="1"/>
              <a:t>ispitivanje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potvrđuju</a:t>
            </a:r>
            <a:r>
              <a:rPr lang="en-US" dirty="0"/>
              <a:t> </a:t>
            </a:r>
            <a:r>
              <a:rPr lang="en-US" dirty="0" err="1"/>
              <a:t>racionalnu</a:t>
            </a:r>
            <a:r>
              <a:rPr lang="en-US" dirty="0"/>
              <a:t> </a:t>
            </a:r>
            <a:r>
              <a:rPr lang="en-US" dirty="0" err="1"/>
              <a:t>osnovu</a:t>
            </a:r>
            <a:r>
              <a:rPr lang="en-US" dirty="0"/>
              <a:t> za </a:t>
            </a:r>
            <a:r>
              <a:rPr lang="en-US" dirty="0" err="1"/>
              <a:t>ispitivanje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72167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BEEA96E-9D83-4F7D-AA33-B5643E2B4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Ciljevi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svrha</a:t>
            </a:r>
            <a:r>
              <a:rPr lang="en-US" dirty="0"/>
              <a:t> </a:t>
            </a:r>
            <a:r>
              <a:rPr lang="en-US" dirty="0" err="1"/>
              <a:t>ispitivanja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90A3B5B3-FD68-4355-804E-EBA9BA5423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Detaljan</a:t>
            </a:r>
            <a:r>
              <a:rPr lang="en-US" dirty="0"/>
              <a:t> </a:t>
            </a:r>
            <a:r>
              <a:rPr lang="en-US" dirty="0" err="1"/>
              <a:t>opis</a:t>
            </a:r>
            <a:r>
              <a:rPr lang="en-US" dirty="0"/>
              <a:t> </a:t>
            </a:r>
            <a:r>
              <a:rPr lang="en-US" dirty="0" err="1"/>
              <a:t>ciljeva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svrhe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4897305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DA790E3-E45F-4657-9094-EB2942EBB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Dizajn</a:t>
            </a:r>
            <a:r>
              <a:rPr lang="en-US" dirty="0"/>
              <a:t> </a:t>
            </a:r>
            <a:r>
              <a:rPr lang="en-US" dirty="0" err="1"/>
              <a:t>ispitivanja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F7ED7FD8-1393-436B-8B90-3F64F9B465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Detaljan</a:t>
            </a:r>
            <a:r>
              <a:rPr lang="en-US" dirty="0"/>
              <a:t> </a:t>
            </a:r>
            <a:r>
              <a:rPr lang="en-US" dirty="0" err="1"/>
              <a:t>opis</a:t>
            </a:r>
            <a:r>
              <a:rPr lang="en-US" dirty="0"/>
              <a:t> </a:t>
            </a:r>
            <a:r>
              <a:rPr lang="en-US" dirty="0" err="1"/>
              <a:t>primarnih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sekundarnih</a:t>
            </a:r>
            <a:r>
              <a:rPr lang="en-US" dirty="0"/>
              <a:t> </a:t>
            </a:r>
            <a:r>
              <a:rPr lang="en-US" dirty="0" err="1"/>
              <a:t>ciljeva</a:t>
            </a:r>
            <a:r>
              <a:rPr lang="en-US" dirty="0"/>
              <a:t>, </a:t>
            </a:r>
            <a:r>
              <a:rPr lang="en-US" dirty="0" err="1"/>
              <a:t>ukoliko</a:t>
            </a:r>
            <a:r>
              <a:rPr lang="en-US" dirty="0"/>
              <a:t> </a:t>
            </a:r>
            <a:r>
              <a:rPr lang="en-US" dirty="0" err="1"/>
              <a:t>postoje</a:t>
            </a:r>
            <a:r>
              <a:rPr lang="en-US" dirty="0"/>
              <a:t>, </a:t>
            </a:r>
            <a:r>
              <a:rPr lang="en-US" dirty="0" err="1"/>
              <a:t>koji</a:t>
            </a:r>
            <a:r>
              <a:rPr lang="en-US" dirty="0"/>
              <a:t> a se mere </a:t>
            </a:r>
            <a:r>
              <a:rPr lang="en-US" dirty="0" err="1"/>
              <a:t>tokom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;</a:t>
            </a:r>
          </a:p>
          <a:p>
            <a:r>
              <a:rPr lang="en-US" dirty="0" err="1"/>
              <a:t>Opis</a:t>
            </a:r>
            <a:r>
              <a:rPr lang="en-US" dirty="0"/>
              <a:t> </a:t>
            </a:r>
            <a:r>
              <a:rPr lang="en-US" dirty="0" err="1"/>
              <a:t>vrste</a:t>
            </a:r>
            <a:r>
              <a:rPr lang="en-US" dirty="0"/>
              <a:t>/</a:t>
            </a:r>
            <a:r>
              <a:rPr lang="en-US" dirty="0" err="1"/>
              <a:t>dizajna</a:t>
            </a:r>
            <a:r>
              <a:rPr lang="en-US" dirty="0"/>
              <a:t> </a:t>
            </a:r>
            <a:r>
              <a:rPr lang="en-US" dirty="0" err="1"/>
              <a:t>kliničkog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 (</a:t>
            </a:r>
            <a:r>
              <a:rPr lang="en-US" dirty="0" err="1"/>
              <a:t>npr</a:t>
            </a:r>
            <a:r>
              <a:rPr lang="en-US" dirty="0"/>
              <a:t>. </a:t>
            </a:r>
            <a:r>
              <a:rPr lang="en-US" dirty="0" err="1"/>
              <a:t>dvostruko</a:t>
            </a:r>
            <a:r>
              <a:rPr lang="en-US" dirty="0"/>
              <a:t> </a:t>
            </a:r>
            <a:r>
              <a:rPr lang="en-US" dirty="0" err="1"/>
              <a:t>zaslepljeno</a:t>
            </a:r>
            <a:r>
              <a:rPr lang="en-US" dirty="0"/>
              <a:t>, placebo </a:t>
            </a:r>
            <a:r>
              <a:rPr lang="en-US" dirty="0" err="1"/>
              <a:t>kontrolisano</a:t>
            </a:r>
            <a:r>
              <a:rPr lang="en-US" dirty="0"/>
              <a:t>, </a:t>
            </a:r>
            <a:r>
              <a:rPr lang="en-US" dirty="0" err="1"/>
              <a:t>paralelno</a:t>
            </a:r>
            <a:r>
              <a:rPr lang="sr-Latn-RS" dirty="0"/>
              <a:t> </a:t>
            </a:r>
            <a:r>
              <a:rPr lang="en-US" dirty="0" err="1"/>
              <a:t>dizajnirano</a:t>
            </a:r>
            <a:r>
              <a:rPr lang="en-US" dirty="0"/>
              <a:t>)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šematski</a:t>
            </a:r>
            <a:r>
              <a:rPr lang="en-US" dirty="0"/>
              <a:t> </a:t>
            </a:r>
            <a:r>
              <a:rPr lang="en-US" dirty="0" err="1"/>
              <a:t>dijagram</a:t>
            </a:r>
            <a:r>
              <a:rPr lang="en-US" dirty="0"/>
              <a:t> </a:t>
            </a:r>
            <a:r>
              <a:rPr lang="en-US" dirty="0" err="1"/>
              <a:t>dizajna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, </a:t>
            </a:r>
            <a:r>
              <a:rPr lang="en-US" dirty="0" err="1"/>
              <a:t>procedura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faza</a:t>
            </a:r>
            <a:r>
              <a:rPr lang="en-US" dirty="0"/>
              <a:t>;</a:t>
            </a:r>
          </a:p>
          <a:p>
            <a:r>
              <a:rPr lang="en-US" dirty="0" err="1"/>
              <a:t>Opis</a:t>
            </a:r>
            <a:r>
              <a:rPr lang="en-US" dirty="0"/>
              <a:t> </a:t>
            </a:r>
            <a:r>
              <a:rPr lang="en-US" dirty="0" err="1"/>
              <a:t>mera</a:t>
            </a:r>
            <a:r>
              <a:rPr lang="en-US" dirty="0"/>
              <a:t> </a:t>
            </a:r>
            <a:r>
              <a:rPr lang="en-US" dirty="0" err="1"/>
              <a:t>preduzetih</a:t>
            </a:r>
            <a:r>
              <a:rPr lang="en-US" dirty="0"/>
              <a:t> za </a:t>
            </a:r>
            <a:r>
              <a:rPr lang="en-US" dirty="0" err="1"/>
              <a:t>smanjenje</a:t>
            </a:r>
            <a:r>
              <a:rPr lang="en-US" dirty="0"/>
              <a:t>, </a:t>
            </a:r>
            <a:r>
              <a:rPr lang="en-US" dirty="0" err="1"/>
              <a:t>odnosno</a:t>
            </a:r>
            <a:r>
              <a:rPr lang="en-US" dirty="0"/>
              <a:t> </a:t>
            </a:r>
            <a:r>
              <a:rPr lang="en-US" dirty="0" err="1"/>
              <a:t>izbegavanje</a:t>
            </a:r>
            <a:r>
              <a:rPr lang="en-US" dirty="0"/>
              <a:t> </a:t>
            </a:r>
            <a:r>
              <a:rPr lang="en-US" dirty="0" err="1"/>
              <a:t>pristrasnosti</a:t>
            </a:r>
            <a:r>
              <a:rPr lang="en-US" dirty="0"/>
              <a:t>, </a:t>
            </a:r>
            <a:r>
              <a:rPr lang="en-US" dirty="0" err="1"/>
              <a:t>uključujući</a:t>
            </a:r>
            <a:r>
              <a:rPr lang="en-US" dirty="0"/>
              <a:t>:</a:t>
            </a:r>
          </a:p>
          <a:p>
            <a:r>
              <a:rPr lang="en-US" dirty="0"/>
              <a:t>(a) </a:t>
            </a:r>
            <a:r>
              <a:rPr lang="en-US" dirty="0" err="1"/>
              <a:t>Randomizaciju</a:t>
            </a:r>
            <a:r>
              <a:rPr lang="en-US" dirty="0"/>
              <a:t>.</a:t>
            </a:r>
          </a:p>
          <a:p>
            <a:r>
              <a:rPr lang="en-US" dirty="0"/>
              <a:t>(b) </a:t>
            </a:r>
            <a:r>
              <a:rPr lang="en-US" dirty="0" err="1"/>
              <a:t>Zaslepljenost</a:t>
            </a:r>
            <a:r>
              <a:rPr lang="en-US" dirty="0"/>
              <a:t>.</a:t>
            </a:r>
          </a:p>
          <a:p>
            <a:r>
              <a:rPr lang="en-US" dirty="0" err="1"/>
              <a:t>Opis</a:t>
            </a:r>
            <a:r>
              <a:rPr lang="en-US" dirty="0"/>
              <a:t> </a:t>
            </a:r>
            <a:r>
              <a:rPr lang="en-US" dirty="0" err="1"/>
              <a:t>terapije</a:t>
            </a:r>
            <a:r>
              <a:rPr lang="en-US" dirty="0"/>
              <a:t>(a), doze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doznog</a:t>
            </a:r>
            <a:r>
              <a:rPr lang="en-US" dirty="0"/>
              <a:t> </a:t>
            </a:r>
            <a:r>
              <a:rPr lang="en-US" dirty="0" err="1"/>
              <a:t>režima</a:t>
            </a:r>
            <a:r>
              <a:rPr lang="en-US" dirty="0"/>
              <a:t> </a:t>
            </a:r>
            <a:r>
              <a:rPr lang="en-US" dirty="0" err="1"/>
              <a:t>ispitivanog</a:t>
            </a:r>
            <a:r>
              <a:rPr lang="en-US" dirty="0"/>
              <a:t> </a:t>
            </a:r>
            <a:r>
              <a:rPr lang="en-US" dirty="0" err="1"/>
              <a:t>proizvoda</a:t>
            </a:r>
            <a:r>
              <a:rPr lang="en-US" dirty="0"/>
              <a:t>. </a:t>
            </a:r>
            <a:r>
              <a:rPr lang="en-US" dirty="0" err="1"/>
              <a:t>Takođe</a:t>
            </a:r>
            <a:r>
              <a:rPr lang="en-US" dirty="0"/>
              <a:t>, </a:t>
            </a:r>
            <a:r>
              <a:rPr lang="en-US" dirty="0" err="1"/>
              <a:t>treba</a:t>
            </a:r>
            <a:r>
              <a:rPr lang="en-US" dirty="0"/>
              <a:t> da se </a:t>
            </a:r>
            <a:r>
              <a:rPr lang="en-US" dirty="0" err="1"/>
              <a:t>uključi</a:t>
            </a:r>
            <a:r>
              <a:rPr lang="en-US" dirty="0"/>
              <a:t> </a:t>
            </a:r>
            <a:r>
              <a:rPr lang="en-US" dirty="0" err="1"/>
              <a:t>opis</a:t>
            </a:r>
            <a:r>
              <a:rPr lang="en-US" dirty="0"/>
              <a:t> </a:t>
            </a:r>
            <a:r>
              <a:rPr lang="en-US" dirty="0" err="1"/>
              <a:t>doznih</a:t>
            </a:r>
            <a:r>
              <a:rPr lang="sr-Latn-RS" dirty="0"/>
              <a:t> </a:t>
            </a:r>
            <a:r>
              <a:rPr lang="en-US" dirty="0" err="1"/>
              <a:t>oblika</a:t>
            </a:r>
            <a:r>
              <a:rPr lang="en-US" dirty="0"/>
              <a:t>, </a:t>
            </a:r>
            <a:r>
              <a:rPr lang="en-US" dirty="0" err="1"/>
              <a:t>pakovanja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obeležavanja</a:t>
            </a:r>
            <a:r>
              <a:rPr lang="en-US" dirty="0"/>
              <a:t> </a:t>
            </a:r>
            <a:r>
              <a:rPr lang="en-US" dirty="0" err="1"/>
              <a:t>ispitivanog</a:t>
            </a:r>
            <a:r>
              <a:rPr lang="en-US" dirty="0"/>
              <a:t>(</a:t>
            </a:r>
            <a:r>
              <a:rPr lang="en-US" dirty="0" err="1"/>
              <a:t>ih</a:t>
            </a:r>
            <a:r>
              <a:rPr lang="en-US" dirty="0"/>
              <a:t>) </a:t>
            </a:r>
            <a:r>
              <a:rPr lang="en-US" dirty="0" err="1"/>
              <a:t>proizvoda</a:t>
            </a:r>
            <a:r>
              <a:rPr lang="en-US" dirty="0"/>
              <a:t>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1956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7BCEC4D-CCF0-4F7C-9202-39C595DC7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E7E59DCB-7325-4C53-A7E7-A26974C538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Očekivano</a:t>
            </a:r>
            <a:r>
              <a:rPr lang="en-US" dirty="0"/>
              <a:t> </a:t>
            </a:r>
            <a:r>
              <a:rPr lang="en-US" dirty="0" err="1"/>
              <a:t>trajanje</a:t>
            </a:r>
            <a:r>
              <a:rPr lang="en-US" dirty="0"/>
              <a:t> </a:t>
            </a:r>
            <a:r>
              <a:rPr lang="en-US" dirty="0" err="1"/>
              <a:t>učešća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opis</a:t>
            </a:r>
            <a:r>
              <a:rPr lang="en-US" dirty="0"/>
              <a:t> </a:t>
            </a:r>
            <a:r>
              <a:rPr lang="en-US" dirty="0" err="1"/>
              <a:t>sekvenci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trajanja</a:t>
            </a:r>
            <a:r>
              <a:rPr lang="en-US" dirty="0"/>
              <a:t> </a:t>
            </a:r>
            <a:r>
              <a:rPr lang="en-US" dirty="0" err="1"/>
              <a:t>perioda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, </a:t>
            </a:r>
            <a:r>
              <a:rPr lang="en-US" dirty="0" err="1"/>
              <a:t>uključujući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praćenje</a:t>
            </a:r>
            <a:r>
              <a:rPr lang="en-US" dirty="0"/>
              <a:t>,</a:t>
            </a:r>
            <a:r>
              <a:rPr lang="sr-Latn-RS" dirty="0"/>
              <a:t> </a:t>
            </a:r>
            <a:r>
              <a:rPr lang="en-US" dirty="0" err="1"/>
              <a:t>ako</a:t>
            </a:r>
            <a:r>
              <a:rPr lang="en-US" dirty="0"/>
              <a:t> </a:t>
            </a:r>
            <a:r>
              <a:rPr lang="en-US" dirty="0" err="1"/>
              <a:t>postoji</a:t>
            </a:r>
            <a:r>
              <a:rPr lang="en-US" dirty="0"/>
              <a:t>;</a:t>
            </a:r>
          </a:p>
          <a:p>
            <a:r>
              <a:rPr lang="en-US" dirty="0" err="1"/>
              <a:t>Opis</a:t>
            </a:r>
            <a:r>
              <a:rPr lang="en-US" dirty="0"/>
              <a:t> "</a:t>
            </a:r>
            <a:r>
              <a:rPr lang="en-US" dirty="0" err="1"/>
              <a:t>pravila</a:t>
            </a:r>
            <a:r>
              <a:rPr lang="en-US" dirty="0"/>
              <a:t> za </a:t>
            </a:r>
            <a:r>
              <a:rPr lang="en-US" dirty="0" err="1"/>
              <a:t>obustavu</a:t>
            </a:r>
            <a:r>
              <a:rPr lang="en-US" dirty="0"/>
              <a:t>" </a:t>
            </a:r>
            <a:r>
              <a:rPr lang="en-US" dirty="0" err="1"/>
              <a:t>ili</a:t>
            </a:r>
            <a:r>
              <a:rPr lang="en-US" dirty="0"/>
              <a:t> "</a:t>
            </a:r>
            <a:r>
              <a:rPr lang="en-US" dirty="0" err="1"/>
              <a:t>kriterijuma</a:t>
            </a:r>
            <a:r>
              <a:rPr lang="en-US" dirty="0"/>
              <a:t> za </a:t>
            </a:r>
            <a:r>
              <a:rPr lang="en-US" dirty="0" err="1"/>
              <a:t>diskontinuitet</a:t>
            </a:r>
            <a:r>
              <a:rPr lang="en-US" dirty="0"/>
              <a:t>" za </a:t>
            </a:r>
            <a:r>
              <a:rPr lang="en-US" dirty="0" err="1"/>
              <a:t>pojedine</a:t>
            </a:r>
            <a:r>
              <a:rPr lang="en-US" dirty="0"/>
              <a:t> </a:t>
            </a:r>
            <a:r>
              <a:rPr lang="en-US" dirty="0" err="1"/>
              <a:t>ispitanike</a:t>
            </a:r>
            <a:r>
              <a:rPr lang="en-US" dirty="0"/>
              <a:t>, </a:t>
            </a:r>
            <a:r>
              <a:rPr lang="en-US" dirty="0" err="1"/>
              <a:t>delove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sr-Latn-RS" dirty="0"/>
              <a:t> </a:t>
            </a:r>
            <a:r>
              <a:rPr lang="en-US" dirty="0" err="1"/>
              <a:t>celo</a:t>
            </a:r>
            <a:r>
              <a:rPr lang="en-US" dirty="0"/>
              <a:t> </a:t>
            </a:r>
            <a:r>
              <a:rPr lang="en-US" dirty="0" err="1"/>
              <a:t>ispitivanje</a:t>
            </a:r>
            <a:r>
              <a:rPr lang="en-US" dirty="0"/>
              <a:t>;</a:t>
            </a:r>
          </a:p>
          <a:p>
            <a:r>
              <a:rPr lang="en-US" dirty="0"/>
              <a:t>Procedure </a:t>
            </a:r>
            <a:r>
              <a:rPr lang="en-US" dirty="0" err="1"/>
              <a:t>odgovornosti</a:t>
            </a:r>
            <a:r>
              <a:rPr lang="en-US" dirty="0"/>
              <a:t> za </a:t>
            </a:r>
            <a:r>
              <a:rPr lang="en-US" dirty="0" err="1"/>
              <a:t>ispitivani</a:t>
            </a:r>
            <a:r>
              <a:rPr lang="en-US" dirty="0"/>
              <a:t>(e) </a:t>
            </a:r>
            <a:r>
              <a:rPr lang="en-US" dirty="0" err="1"/>
              <a:t>proizvod</a:t>
            </a:r>
            <a:r>
              <a:rPr lang="en-US" dirty="0"/>
              <a:t>(e) </a:t>
            </a:r>
            <a:r>
              <a:rPr lang="en-US" dirty="0" err="1"/>
              <a:t>uključujući</a:t>
            </a:r>
            <a:r>
              <a:rPr lang="en-US" dirty="0"/>
              <a:t> placebo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komparator</a:t>
            </a:r>
            <a:r>
              <a:rPr lang="en-US" dirty="0"/>
              <a:t>(e), </a:t>
            </a:r>
            <a:r>
              <a:rPr lang="en-US" dirty="0" err="1"/>
              <a:t>ukoliko</a:t>
            </a:r>
            <a:r>
              <a:rPr lang="en-US" dirty="0"/>
              <a:t> </a:t>
            </a:r>
            <a:r>
              <a:rPr lang="en-US" dirty="0" err="1"/>
              <a:t>ih</a:t>
            </a:r>
            <a:r>
              <a:rPr lang="en-US" dirty="0"/>
              <a:t> </a:t>
            </a:r>
            <a:r>
              <a:rPr lang="en-US" dirty="0" err="1"/>
              <a:t>ima</a:t>
            </a:r>
            <a:r>
              <a:rPr lang="en-US" dirty="0"/>
              <a:t>;</a:t>
            </a:r>
          </a:p>
          <a:p>
            <a:r>
              <a:rPr lang="en-US" dirty="0" err="1"/>
              <a:t>Čuvanje</a:t>
            </a:r>
            <a:r>
              <a:rPr lang="en-US" dirty="0"/>
              <a:t> </a:t>
            </a:r>
            <a:r>
              <a:rPr lang="en-US" dirty="0" err="1"/>
              <a:t>šifri</a:t>
            </a:r>
            <a:r>
              <a:rPr lang="en-US" dirty="0"/>
              <a:t> za </a:t>
            </a:r>
            <a:r>
              <a:rPr lang="en-US" dirty="0" err="1"/>
              <a:t>randomizaciju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postupaka</a:t>
            </a:r>
            <a:r>
              <a:rPr lang="en-US" dirty="0"/>
              <a:t> za </a:t>
            </a:r>
            <a:r>
              <a:rPr lang="en-US" dirty="0" err="1"/>
              <a:t>razotkrivanje</a:t>
            </a:r>
            <a:r>
              <a:rPr lang="en-US" dirty="0"/>
              <a:t> </a:t>
            </a:r>
            <a:r>
              <a:rPr lang="en-US" dirty="0" err="1"/>
              <a:t>šifri</a:t>
            </a:r>
            <a:r>
              <a:rPr lang="en-US" dirty="0"/>
              <a:t>;</a:t>
            </a:r>
          </a:p>
          <a:p>
            <a:r>
              <a:rPr lang="en-US" dirty="0" err="1"/>
              <a:t>Identifikacija</a:t>
            </a:r>
            <a:r>
              <a:rPr lang="en-US" dirty="0"/>
              <a:t> </a:t>
            </a:r>
            <a:r>
              <a:rPr lang="en-US" dirty="0" err="1"/>
              <a:t>onih</a:t>
            </a:r>
            <a:r>
              <a:rPr lang="en-US" dirty="0"/>
              <a:t> </a:t>
            </a:r>
            <a:r>
              <a:rPr lang="en-US" dirty="0" err="1"/>
              <a:t>podataka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treba</a:t>
            </a:r>
            <a:r>
              <a:rPr lang="en-US" dirty="0"/>
              <a:t> </a:t>
            </a:r>
            <a:r>
              <a:rPr lang="en-US" dirty="0" err="1"/>
              <a:t>direktno</a:t>
            </a:r>
            <a:r>
              <a:rPr lang="en-US" dirty="0"/>
              <a:t> da se </a:t>
            </a:r>
            <a:r>
              <a:rPr lang="en-US" dirty="0" err="1"/>
              <a:t>unose</a:t>
            </a:r>
            <a:r>
              <a:rPr lang="en-US" dirty="0"/>
              <a:t> u CRFs (</a:t>
            </a:r>
            <a:r>
              <a:rPr lang="en-US" dirty="0" err="1"/>
              <a:t>npr</a:t>
            </a:r>
            <a:r>
              <a:rPr lang="en-US" dirty="0"/>
              <a:t>. bez </a:t>
            </a:r>
            <a:r>
              <a:rPr lang="en-US" dirty="0" err="1"/>
              <a:t>prethodnog</a:t>
            </a:r>
            <a:r>
              <a:rPr lang="en-US" dirty="0"/>
              <a:t> </a:t>
            </a:r>
            <a:r>
              <a:rPr lang="en-US" dirty="0" err="1"/>
              <a:t>pisanog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sr-Latn-RS" dirty="0"/>
              <a:t> </a:t>
            </a:r>
            <a:r>
              <a:rPr lang="en-US" dirty="0" err="1"/>
              <a:t>elektronskog</a:t>
            </a:r>
            <a:r>
              <a:rPr lang="en-US" dirty="0"/>
              <a:t> </a:t>
            </a:r>
            <a:r>
              <a:rPr lang="en-US" dirty="0" err="1"/>
              <a:t>zapisa</a:t>
            </a:r>
            <a:r>
              <a:rPr lang="en-US" dirty="0"/>
              <a:t> </a:t>
            </a:r>
            <a:r>
              <a:rPr lang="en-US" dirty="0" err="1"/>
              <a:t>podataka</a:t>
            </a:r>
            <a:r>
              <a:rPr lang="en-US" dirty="0"/>
              <a:t>)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podataka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će</a:t>
            </a:r>
            <a:r>
              <a:rPr lang="en-US" dirty="0"/>
              <a:t> da se </a:t>
            </a:r>
            <a:r>
              <a:rPr lang="en-US" dirty="0" err="1"/>
              <a:t>smatraju</a:t>
            </a:r>
            <a:r>
              <a:rPr lang="en-US" dirty="0"/>
              <a:t> </a:t>
            </a:r>
            <a:r>
              <a:rPr lang="en-US" dirty="0" err="1"/>
              <a:t>izvornim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24254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E6862D3-E9BD-4C1D-B171-F3DAE3A89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err="1"/>
              <a:t>Izbor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povlačenje</a:t>
            </a:r>
            <a:r>
              <a:rPr lang="en-US" dirty="0"/>
              <a:t> </a:t>
            </a:r>
            <a:r>
              <a:rPr lang="en-US" dirty="0" err="1"/>
              <a:t>ispitanika</a:t>
            </a:r>
            <a:br>
              <a:rPr lang="en-US" dirty="0"/>
            </a:b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26A15290-E572-440D-B25E-283F0ED1D1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Kriterijumi</a:t>
            </a:r>
            <a:r>
              <a:rPr lang="en-US" dirty="0"/>
              <a:t> za </a:t>
            </a:r>
            <a:r>
              <a:rPr lang="en-US" dirty="0" err="1"/>
              <a:t>uključivanje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.</a:t>
            </a:r>
          </a:p>
          <a:p>
            <a:r>
              <a:rPr lang="en-US" dirty="0" err="1"/>
              <a:t>Kriterijumi</a:t>
            </a:r>
            <a:r>
              <a:rPr lang="en-US" dirty="0"/>
              <a:t> za </a:t>
            </a:r>
            <a:r>
              <a:rPr lang="en-US" dirty="0" err="1"/>
              <a:t>isključivanje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.</a:t>
            </a:r>
          </a:p>
          <a:p>
            <a:r>
              <a:rPr lang="en-US" dirty="0" err="1"/>
              <a:t>Kriterijumi</a:t>
            </a:r>
            <a:r>
              <a:rPr lang="en-US" dirty="0"/>
              <a:t> za </a:t>
            </a:r>
            <a:r>
              <a:rPr lang="en-US" dirty="0" err="1"/>
              <a:t>povlačenje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 (</a:t>
            </a:r>
            <a:r>
              <a:rPr lang="en-US" dirty="0" err="1"/>
              <a:t>npr</a:t>
            </a:r>
            <a:r>
              <a:rPr lang="en-US" dirty="0"/>
              <a:t>. </a:t>
            </a:r>
            <a:r>
              <a:rPr lang="en-US" dirty="0" err="1"/>
              <a:t>završetak</a:t>
            </a:r>
            <a:r>
              <a:rPr lang="en-US" dirty="0"/>
              <a:t> </a:t>
            </a:r>
            <a:r>
              <a:rPr lang="en-US" dirty="0" err="1"/>
              <a:t>terapije</a:t>
            </a:r>
            <a:r>
              <a:rPr lang="en-US" dirty="0"/>
              <a:t> </a:t>
            </a:r>
            <a:r>
              <a:rPr lang="en-US" dirty="0" err="1"/>
              <a:t>ispitivanim</a:t>
            </a:r>
            <a:r>
              <a:rPr lang="en-US" dirty="0"/>
              <a:t> </a:t>
            </a:r>
            <a:r>
              <a:rPr lang="en-US" dirty="0" err="1"/>
              <a:t>proizvodom</a:t>
            </a:r>
            <a:r>
              <a:rPr lang="en-US" dirty="0"/>
              <a:t>/o </a:t>
            </a:r>
            <a:r>
              <a:rPr lang="en-US" dirty="0" err="1"/>
              <a:t>ispitivanom</a:t>
            </a:r>
            <a:r>
              <a:rPr lang="sr-Latn-RS" dirty="0"/>
              <a:t> </a:t>
            </a:r>
            <a:r>
              <a:rPr lang="en-US" dirty="0" err="1"/>
              <a:t>terapijom</a:t>
            </a:r>
            <a:r>
              <a:rPr lang="en-US" dirty="0"/>
              <a:t>)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specifične</a:t>
            </a:r>
            <a:r>
              <a:rPr lang="en-US" dirty="0"/>
              <a:t> procedure:</a:t>
            </a:r>
          </a:p>
          <a:p>
            <a:pPr marL="0" indent="0">
              <a:buNone/>
            </a:pPr>
            <a:r>
              <a:rPr lang="en-US" dirty="0"/>
              <a:t>(a) </a:t>
            </a:r>
            <a:r>
              <a:rPr lang="en-US" dirty="0" err="1"/>
              <a:t>Kada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kako</a:t>
            </a:r>
            <a:r>
              <a:rPr lang="en-US" dirty="0"/>
              <a:t> se </a:t>
            </a:r>
            <a:r>
              <a:rPr lang="en-US" dirty="0" err="1"/>
              <a:t>povlači</a:t>
            </a:r>
            <a:r>
              <a:rPr lang="en-US" dirty="0"/>
              <a:t> </a:t>
            </a:r>
            <a:r>
              <a:rPr lang="en-US" dirty="0" err="1"/>
              <a:t>ispitanik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/</a:t>
            </a:r>
            <a:r>
              <a:rPr lang="en-US" dirty="0" err="1"/>
              <a:t>terapije</a:t>
            </a:r>
            <a:r>
              <a:rPr lang="en-US" dirty="0"/>
              <a:t> </a:t>
            </a:r>
            <a:r>
              <a:rPr lang="en-US" dirty="0" err="1"/>
              <a:t>ispitivanim</a:t>
            </a:r>
            <a:r>
              <a:rPr lang="en-US" dirty="0"/>
              <a:t> </a:t>
            </a:r>
            <a:r>
              <a:rPr lang="en-US" dirty="0" err="1"/>
              <a:t>proizvodom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(b) </a:t>
            </a:r>
            <a:r>
              <a:rPr lang="en-US" dirty="0" err="1"/>
              <a:t>Vrsta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vreme</a:t>
            </a:r>
            <a:r>
              <a:rPr lang="en-US" dirty="0"/>
              <a:t> </a:t>
            </a:r>
            <a:r>
              <a:rPr lang="en-US" dirty="0" err="1"/>
              <a:t>prikupljanja</a:t>
            </a:r>
            <a:r>
              <a:rPr lang="en-US" dirty="0"/>
              <a:t> </a:t>
            </a:r>
            <a:r>
              <a:rPr lang="en-US" dirty="0" err="1"/>
              <a:t>potrebnih</a:t>
            </a:r>
            <a:r>
              <a:rPr lang="en-US" dirty="0"/>
              <a:t> </a:t>
            </a:r>
            <a:r>
              <a:rPr lang="en-US" dirty="0" err="1"/>
              <a:t>podataka</a:t>
            </a:r>
            <a:r>
              <a:rPr lang="en-US" dirty="0"/>
              <a:t> o </a:t>
            </a:r>
            <a:r>
              <a:rPr lang="en-US" dirty="0" err="1"/>
              <a:t>isključenim</a:t>
            </a:r>
            <a:r>
              <a:rPr lang="en-US" dirty="0"/>
              <a:t> </a:t>
            </a:r>
            <a:r>
              <a:rPr lang="en-US" dirty="0" err="1"/>
              <a:t>ispitanicima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(c) Da li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kako</a:t>
            </a:r>
            <a:r>
              <a:rPr lang="en-US" dirty="0"/>
              <a:t> se </a:t>
            </a:r>
            <a:r>
              <a:rPr lang="en-US" dirty="0" err="1"/>
              <a:t>zamenjuju</a:t>
            </a:r>
            <a:r>
              <a:rPr lang="en-US" dirty="0"/>
              <a:t> </a:t>
            </a:r>
            <a:r>
              <a:rPr lang="en-US" dirty="0" err="1"/>
              <a:t>ispitanici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(d) </a:t>
            </a:r>
            <a:r>
              <a:rPr lang="en-US" dirty="0" err="1"/>
              <a:t>Praćenje</a:t>
            </a:r>
            <a:r>
              <a:rPr lang="en-US" dirty="0"/>
              <a:t> </a:t>
            </a:r>
            <a:r>
              <a:rPr lang="en-US" dirty="0" err="1"/>
              <a:t>povučenih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terapije</a:t>
            </a:r>
            <a:r>
              <a:rPr lang="en-US" dirty="0"/>
              <a:t> </a:t>
            </a:r>
            <a:r>
              <a:rPr lang="en-US" dirty="0" err="1"/>
              <a:t>ispitivanim</a:t>
            </a:r>
            <a:r>
              <a:rPr lang="en-US" dirty="0"/>
              <a:t> </a:t>
            </a:r>
            <a:r>
              <a:rPr lang="en-US" dirty="0" err="1"/>
              <a:t>proizvodom</a:t>
            </a:r>
            <a:r>
              <a:rPr lang="en-US" dirty="0"/>
              <a:t>/</a:t>
            </a:r>
            <a:r>
              <a:rPr lang="en-US" dirty="0" err="1"/>
              <a:t>ispitivanom</a:t>
            </a:r>
            <a:r>
              <a:rPr lang="en-US" dirty="0"/>
              <a:t> </a:t>
            </a:r>
            <a:r>
              <a:rPr lang="en-US" dirty="0" err="1"/>
              <a:t>terapijom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02617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072A652-FEAB-4DAA-8497-E98DD50E4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Terapija</a:t>
            </a:r>
            <a:r>
              <a:rPr lang="en-US" dirty="0"/>
              <a:t> </a:t>
            </a:r>
            <a:r>
              <a:rPr lang="en-US" dirty="0" err="1"/>
              <a:t>ispitanika</a:t>
            </a:r>
            <a:br>
              <a:rPr lang="en-US" dirty="0"/>
            </a:b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DBE7E612-5E87-448F-9460-B1E6C59B5C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Terapija</a:t>
            </a:r>
            <a:r>
              <a:rPr lang="en-US" dirty="0"/>
              <a:t>(e) </a:t>
            </a:r>
            <a:r>
              <a:rPr lang="en-US" dirty="0" err="1"/>
              <a:t>koja</a:t>
            </a:r>
            <a:r>
              <a:rPr lang="en-US" dirty="0"/>
              <a:t> </a:t>
            </a:r>
            <a:r>
              <a:rPr lang="en-US" dirty="0" err="1"/>
              <a:t>će</a:t>
            </a:r>
            <a:r>
              <a:rPr lang="en-US" dirty="0"/>
              <a:t> da se </a:t>
            </a:r>
            <a:r>
              <a:rPr lang="en-US" dirty="0" err="1"/>
              <a:t>primeni</a:t>
            </a:r>
            <a:r>
              <a:rPr lang="en-US" dirty="0"/>
              <a:t>, </a:t>
            </a:r>
            <a:r>
              <a:rPr lang="en-US" dirty="0" err="1"/>
              <a:t>uključujući</a:t>
            </a:r>
            <a:r>
              <a:rPr lang="en-US" dirty="0"/>
              <a:t> </a:t>
            </a:r>
            <a:r>
              <a:rPr lang="en-US" dirty="0" err="1"/>
              <a:t>ime</a:t>
            </a:r>
            <a:r>
              <a:rPr lang="en-US" dirty="0"/>
              <a:t>(</a:t>
            </a:r>
            <a:r>
              <a:rPr lang="en-US" dirty="0" err="1"/>
              <a:t>na</a:t>
            </a:r>
            <a:r>
              <a:rPr lang="en-US" dirty="0"/>
              <a:t>) </a:t>
            </a:r>
            <a:r>
              <a:rPr lang="en-US" dirty="0" err="1"/>
              <a:t>svakog</a:t>
            </a:r>
            <a:r>
              <a:rPr lang="en-US" dirty="0"/>
              <a:t>(</a:t>
            </a:r>
            <a:r>
              <a:rPr lang="en-US" dirty="0" err="1"/>
              <a:t>ih</a:t>
            </a:r>
            <a:r>
              <a:rPr lang="en-US" dirty="0"/>
              <a:t>) </a:t>
            </a:r>
            <a:r>
              <a:rPr lang="en-US" dirty="0" err="1"/>
              <a:t>proizvoda</a:t>
            </a:r>
            <a:r>
              <a:rPr lang="en-US" dirty="0"/>
              <a:t>, </a:t>
            </a:r>
            <a:r>
              <a:rPr lang="en-US" dirty="0" err="1"/>
              <a:t>dozu</a:t>
            </a:r>
            <a:r>
              <a:rPr lang="en-US" dirty="0"/>
              <a:t>(e), </a:t>
            </a:r>
            <a:r>
              <a:rPr lang="en-US" dirty="0" err="1"/>
              <a:t>režim</a:t>
            </a:r>
            <a:r>
              <a:rPr lang="en-US" dirty="0"/>
              <a:t>(e) </a:t>
            </a:r>
            <a:r>
              <a:rPr lang="en-US" dirty="0" err="1"/>
              <a:t>doziranja</a:t>
            </a:r>
            <a:r>
              <a:rPr lang="en-US" dirty="0"/>
              <a:t>,</a:t>
            </a:r>
            <a:r>
              <a:rPr lang="sr-Latn-RS" dirty="0"/>
              <a:t> </a:t>
            </a:r>
            <a:r>
              <a:rPr lang="en-US" dirty="0" err="1"/>
              <a:t>način</a:t>
            </a:r>
            <a:r>
              <a:rPr lang="en-US" dirty="0"/>
              <a:t>(e) </a:t>
            </a:r>
            <a:r>
              <a:rPr lang="en-US" dirty="0" err="1"/>
              <a:t>primene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terapijski</a:t>
            </a:r>
            <a:r>
              <a:rPr lang="en-US" dirty="0"/>
              <a:t>(e) period(e),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period(e) </a:t>
            </a:r>
            <a:r>
              <a:rPr lang="en-US" dirty="0" err="1"/>
              <a:t>praćenja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 za </a:t>
            </a:r>
            <a:r>
              <a:rPr lang="en-US" dirty="0" err="1"/>
              <a:t>svaku</a:t>
            </a:r>
            <a:r>
              <a:rPr lang="en-US" dirty="0"/>
              <a:t> </a:t>
            </a:r>
            <a:r>
              <a:rPr lang="en-US" dirty="0" err="1"/>
              <a:t>terapiju</a:t>
            </a:r>
            <a:r>
              <a:rPr lang="en-US" dirty="0"/>
              <a:t> </a:t>
            </a:r>
            <a:r>
              <a:rPr lang="en-US" dirty="0" err="1"/>
              <a:t>ispitivanim</a:t>
            </a:r>
            <a:r>
              <a:rPr lang="sr-Latn-RS" dirty="0"/>
              <a:t> </a:t>
            </a:r>
            <a:r>
              <a:rPr lang="en-US" dirty="0" err="1"/>
              <a:t>proizvodom</a:t>
            </a:r>
            <a:r>
              <a:rPr lang="en-US" dirty="0"/>
              <a:t>, </a:t>
            </a:r>
            <a:r>
              <a:rPr lang="en-US" dirty="0" err="1"/>
              <a:t>ispitivanu</a:t>
            </a:r>
            <a:r>
              <a:rPr lang="en-US" dirty="0"/>
              <a:t> </a:t>
            </a:r>
            <a:r>
              <a:rPr lang="en-US" dirty="0" err="1"/>
              <a:t>terapijsku</a:t>
            </a:r>
            <a:r>
              <a:rPr lang="en-US" dirty="0"/>
              <a:t> </a:t>
            </a:r>
            <a:r>
              <a:rPr lang="en-US" dirty="0" err="1"/>
              <a:t>grupu</a:t>
            </a:r>
            <a:r>
              <a:rPr lang="en-US" dirty="0"/>
              <a:t>/</a:t>
            </a:r>
            <a:r>
              <a:rPr lang="en-US" dirty="0" err="1"/>
              <a:t>rukovanje</a:t>
            </a:r>
            <a:r>
              <a:rPr lang="en-US" dirty="0"/>
              <a:t> </a:t>
            </a:r>
            <a:r>
              <a:rPr lang="en-US" dirty="0" err="1"/>
              <a:t>ispitivanjem</a:t>
            </a:r>
            <a:r>
              <a:rPr lang="en-US" dirty="0"/>
              <a:t>.</a:t>
            </a:r>
          </a:p>
          <a:p>
            <a:r>
              <a:rPr lang="en-US" dirty="0" err="1"/>
              <a:t>Dozvoljeno</a:t>
            </a:r>
            <a:r>
              <a:rPr lang="en-US" dirty="0"/>
              <a:t> </a:t>
            </a:r>
            <a:r>
              <a:rPr lang="en-US" dirty="0" err="1"/>
              <a:t>lečenje</a:t>
            </a:r>
            <a:r>
              <a:rPr lang="en-US" dirty="0"/>
              <a:t>(a)/</a:t>
            </a:r>
            <a:r>
              <a:rPr lang="en-US" dirty="0" err="1"/>
              <a:t>terapija</a:t>
            </a:r>
            <a:r>
              <a:rPr lang="en-US" dirty="0"/>
              <a:t>(e) (</a:t>
            </a:r>
            <a:r>
              <a:rPr lang="en-US" dirty="0" err="1"/>
              <a:t>uključujući</a:t>
            </a:r>
            <a:r>
              <a:rPr lang="en-US" dirty="0"/>
              <a:t> </a:t>
            </a:r>
            <a:r>
              <a:rPr lang="en-US" dirty="0" err="1"/>
              <a:t>urgentnu</a:t>
            </a:r>
            <a:r>
              <a:rPr lang="en-US" dirty="0"/>
              <a:t> </a:t>
            </a:r>
            <a:r>
              <a:rPr lang="en-US" dirty="0" err="1"/>
              <a:t>terapiju</a:t>
            </a:r>
            <a:r>
              <a:rPr lang="en-US" dirty="0"/>
              <a:t>)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ona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</a:t>
            </a:r>
            <a:r>
              <a:rPr lang="en-US" dirty="0" err="1"/>
              <a:t>nije</a:t>
            </a:r>
            <a:r>
              <a:rPr lang="en-US" dirty="0"/>
              <a:t> </a:t>
            </a:r>
            <a:r>
              <a:rPr lang="en-US" dirty="0" err="1"/>
              <a:t>dozvoljena</a:t>
            </a:r>
            <a:r>
              <a:rPr lang="en-US" dirty="0"/>
              <a:t> pre </a:t>
            </a:r>
            <a:r>
              <a:rPr lang="en-US" dirty="0" err="1"/>
              <a:t>i</a:t>
            </a:r>
            <a:r>
              <a:rPr lang="en-US" dirty="0"/>
              <a:t>/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tokom</a:t>
            </a:r>
            <a:r>
              <a:rPr lang="sr-Latn-RS" dirty="0"/>
              <a:t> </a:t>
            </a:r>
            <a:r>
              <a:rPr lang="en-US" dirty="0" err="1"/>
              <a:t>ispitivanja</a:t>
            </a:r>
            <a:r>
              <a:rPr lang="en-US" dirty="0"/>
              <a:t>.</a:t>
            </a:r>
          </a:p>
          <a:p>
            <a:r>
              <a:rPr lang="en-US" dirty="0"/>
              <a:t>Procedure za monitoring </a:t>
            </a:r>
            <a:r>
              <a:rPr lang="en-US" dirty="0" err="1"/>
              <a:t>usaglašenosti</a:t>
            </a:r>
            <a:r>
              <a:rPr lang="en-US" dirty="0"/>
              <a:t> </a:t>
            </a:r>
            <a:r>
              <a:rPr lang="en-US" dirty="0" err="1"/>
              <a:t>ispitanika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370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CCF7130-4DC9-4656-A08F-FCFB7E67A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Kliničko</a:t>
            </a:r>
            <a:r>
              <a:rPr lang="en-US" dirty="0"/>
              <a:t> </a:t>
            </a:r>
            <a:r>
              <a:rPr lang="en-US" dirty="0" err="1"/>
              <a:t>ispitivanje</a:t>
            </a:r>
            <a:r>
              <a:rPr lang="en-US" dirty="0"/>
              <a:t>/</a:t>
            </a:r>
            <a:r>
              <a:rPr lang="en-US" dirty="0" err="1"/>
              <a:t>Studija</a:t>
            </a:r>
            <a:r>
              <a:rPr lang="sr-Latn-RS" dirty="0"/>
              <a:t>-službeni glasnik republike </a:t>
            </a:r>
            <a:r>
              <a:rPr lang="sr-Latn-RS" dirty="0" err="1"/>
              <a:t>srbije</a:t>
            </a:r>
            <a:br>
              <a:rPr lang="en-US" dirty="0"/>
            </a:b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DDD4E68A-51FD-4FEB-B004-964B2C420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 err="1"/>
              <a:t>Svako</a:t>
            </a:r>
            <a:r>
              <a:rPr lang="en-US" dirty="0"/>
              <a:t> </a:t>
            </a:r>
            <a:r>
              <a:rPr lang="en-US" dirty="0" err="1"/>
              <a:t>ispitivanje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se </a:t>
            </a:r>
            <a:r>
              <a:rPr lang="en-US" dirty="0" err="1"/>
              <a:t>vrši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ljudima</a:t>
            </a:r>
            <a:r>
              <a:rPr lang="en-US" dirty="0"/>
              <a:t> s </a:t>
            </a:r>
            <a:r>
              <a:rPr lang="en-US" dirty="0" err="1"/>
              <a:t>ciljem</a:t>
            </a:r>
            <a:r>
              <a:rPr lang="en-US" dirty="0"/>
              <a:t> </a:t>
            </a:r>
            <a:r>
              <a:rPr lang="en-US" dirty="0" err="1"/>
              <a:t>utvrđivanja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potvrđivanja</a:t>
            </a:r>
            <a:r>
              <a:rPr lang="en-US" dirty="0"/>
              <a:t> </a:t>
            </a:r>
            <a:r>
              <a:rPr lang="en-US" dirty="0" err="1"/>
              <a:t>kliničkih</a:t>
            </a:r>
            <a:r>
              <a:rPr lang="en-US" dirty="0"/>
              <a:t>, </a:t>
            </a:r>
            <a:r>
              <a:rPr lang="en-US" dirty="0" err="1"/>
              <a:t>farmakoloških</a:t>
            </a:r>
            <a:r>
              <a:rPr lang="en-US" dirty="0"/>
              <a:t>,</a:t>
            </a:r>
            <a:r>
              <a:rPr lang="sr-Latn-RS" dirty="0"/>
              <a:t> </a:t>
            </a:r>
            <a:r>
              <a:rPr lang="en-US" dirty="0" err="1"/>
              <a:t>farmakodinamskih</a:t>
            </a:r>
            <a:r>
              <a:rPr lang="en-US" dirty="0"/>
              <a:t> </a:t>
            </a:r>
            <a:r>
              <a:rPr lang="en-US" dirty="0" err="1"/>
              <a:t>dejstava</a:t>
            </a:r>
            <a:r>
              <a:rPr lang="en-US" dirty="0"/>
              <a:t> </a:t>
            </a:r>
            <a:r>
              <a:rPr lang="en-US" dirty="0" err="1"/>
              <a:t>ispitivanog</a:t>
            </a:r>
            <a:r>
              <a:rPr lang="en-US" dirty="0"/>
              <a:t>(</a:t>
            </a:r>
            <a:r>
              <a:rPr lang="en-US" dirty="0" err="1"/>
              <a:t>ih</a:t>
            </a:r>
            <a:r>
              <a:rPr lang="en-US" dirty="0"/>
              <a:t>) </a:t>
            </a:r>
            <a:r>
              <a:rPr lang="en-US" dirty="0" err="1"/>
              <a:t>leka</a:t>
            </a:r>
            <a:r>
              <a:rPr lang="en-US" dirty="0"/>
              <a:t>(ova), </a:t>
            </a:r>
            <a:r>
              <a:rPr lang="en-US" dirty="0" err="1"/>
              <a:t>identifikovanja</a:t>
            </a:r>
            <a:r>
              <a:rPr lang="en-US" dirty="0"/>
              <a:t> </a:t>
            </a:r>
            <a:r>
              <a:rPr lang="en-US" dirty="0" err="1"/>
              <a:t>svake</a:t>
            </a:r>
            <a:r>
              <a:rPr lang="en-US" dirty="0"/>
              <a:t> ADR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jedan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više</a:t>
            </a:r>
            <a:r>
              <a:rPr lang="en-US" dirty="0"/>
              <a:t> </a:t>
            </a:r>
            <a:r>
              <a:rPr lang="en-US" dirty="0" err="1"/>
              <a:t>ispitivanih</a:t>
            </a:r>
            <a:r>
              <a:rPr lang="sr-Latn-RS" dirty="0"/>
              <a:t> </a:t>
            </a:r>
            <a:r>
              <a:rPr lang="en-US" dirty="0" err="1"/>
              <a:t>lekova</a:t>
            </a:r>
            <a:r>
              <a:rPr lang="en-US" dirty="0"/>
              <a:t>, s </a:t>
            </a:r>
            <a:r>
              <a:rPr lang="en-US" dirty="0" err="1"/>
              <a:t>ciljem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 </a:t>
            </a:r>
            <a:r>
              <a:rPr lang="en-US" dirty="0" err="1"/>
              <a:t>resorpcije</a:t>
            </a:r>
            <a:r>
              <a:rPr lang="en-US" dirty="0"/>
              <a:t>, </a:t>
            </a:r>
            <a:r>
              <a:rPr lang="en-US" dirty="0" err="1"/>
              <a:t>distribucije</a:t>
            </a:r>
            <a:r>
              <a:rPr lang="en-US" dirty="0"/>
              <a:t>, </a:t>
            </a:r>
            <a:r>
              <a:rPr lang="en-US" dirty="0" err="1"/>
              <a:t>metabolizma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izlučivanja</a:t>
            </a:r>
            <a:r>
              <a:rPr lang="en-US" dirty="0"/>
              <a:t> </a:t>
            </a:r>
            <a:r>
              <a:rPr lang="en-US" dirty="0" err="1"/>
              <a:t>leka</a:t>
            </a:r>
            <a:r>
              <a:rPr lang="en-US" dirty="0"/>
              <a:t>(ova),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utvrđivanja</a:t>
            </a:r>
            <a:r>
              <a:rPr lang="sr-Latn-RS" dirty="0"/>
              <a:t> </a:t>
            </a:r>
            <a:r>
              <a:rPr lang="en-US" dirty="0" err="1"/>
              <a:t>sigurnosti</a:t>
            </a:r>
            <a:r>
              <a:rPr lang="en-US" dirty="0"/>
              <a:t>, </a:t>
            </a:r>
            <a:r>
              <a:rPr lang="en-US" dirty="0" err="1"/>
              <a:t>odnosno</a:t>
            </a:r>
            <a:r>
              <a:rPr lang="en-US" dirty="0"/>
              <a:t> </a:t>
            </a:r>
            <a:r>
              <a:rPr lang="en-US" dirty="0" err="1"/>
              <a:t>efikasnosti</a:t>
            </a:r>
            <a:r>
              <a:rPr lang="en-US" dirty="0"/>
              <a:t> </a:t>
            </a:r>
            <a:r>
              <a:rPr lang="en-US" dirty="0" err="1"/>
              <a:t>leka</a:t>
            </a:r>
            <a:r>
              <a:rPr lang="en-US" dirty="0"/>
              <a:t>. Termini </a:t>
            </a:r>
            <a:r>
              <a:rPr lang="en-US" dirty="0" err="1"/>
              <a:t>kliničko</a:t>
            </a:r>
            <a:r>
              <a:rPr lang="en-US" dirty="0"/>
              <a:t> </a:t>
            </a:r>
            <a:r>
              <a:rPr lang="en-US" dirty="0" err="1"/>
              <a:t>ispitivanje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klinička</a:t>
            </a:r>
            <a:r>
              <a:rPr lang="en-US" dirty="0"/>
              <a:t> </a:t>
            </a:r>
            <a:r>
              <a:rPr lang="en-US" dirty="0" err="1"/>
              <a:t>studija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sinonimi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153627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A79D749-770E-41CA-B932-FD7B85BCB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Statistika</a:t>
            </a:r>
            <a:br>
              <a:rPr lang="en-US" dirty="0"/>
            </a:b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2237AF53-F027-4180-B675-729E19C6AF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Opis</a:t>
            </a:r>
            <a:r>
              <a:rPr lang="en-US" dirty="0"/>
              <a:t> </a:t>
            </a:r>
            <a:r>
              <a:rPr lang="en-US" dirty="0" err="1"/>
              <a:t>statističkih</a:t>
            </a:r>
            <a:r>
              <a:rPr lang="en-US" dirty="0"/>
              <a:t> </a:t>
            </a:r>
            <a:r>
              <a:rPr lang="en-US" dirty="0" err="1"/>
              <a:t>metoda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će</a:t>
            </a:r>
            <a:r>
              <a:rPr lang="en-US" dirty="0"/>
              <a:t> se </a:t>
            </a:r>
            <a:r>
              <a:rPr lang="en-US" dirty="0" err="1"/>
              <a:t>primeniti</a:t>
            </a:r>
            <a:r>
              <a:rPr lang="en-US" dirty="0"/>
              <a:t>, </a:t>
            </a:r>
            <a:r>
              <a:rPr lang="en-US" dirty="0" err="1"/>
              <a:t>uključujući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vreme</a:t>
            </a:r>
            <a:r>
              <a:rPr lang="en-US" dirty="0"/>
              <a:t> za </a:t>
            </a:r>
            <a:r>
              <a:rPr lang="en-US" dirty="0" err="1"/>
              <a:t>bilo</a:t>
            </a:r>
            <a:r>
              <a:rPr lang="en-US" dirty="0"/>
              <a:t> </a:t>
            </a:r>
            <a:r>
              <a:rPr lang="en-US" dirty="0" err="1"/>
              <a:t>koju</a:t>
            </a:r>
            <a:r>
              <a:rPr lang="en-US" dirty="0"/>
              <a:t> </a:t>
            </a:r>
            <a:r>
              <a:rPr lang="en-US" dirty="0" err="1"/>
              <a:t>planiranu</a:t>
            </a:r>
            <a:r>
              <a:rPr lang="en-US" dirty="0"/>
              <a:t> </a:t>
            </a:r>
            <a:r>
              <a:rPr lang="en-US" dirty="0" err="1"/>
              <a:t>međuanalizu</a:t>
            </a:r>
            <a:r>
              <a:rPr lang="en-US" dirty="0"/>
              <a:t>(e).</a:t>
            </a:r>
          </a:p>
          <a:p>
            <a:r>
              <a:rPr lang="en-US" dirty="0" err="1"/>
              <a:t>Broj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 </a:t>
            </a:r>
            <a:r>
              <a:rPr lang="en-US" dirty="0" err="1"/>
              <a:t>planiranih</a:t>
            </a:r>
            <a:r>
              <a:rPr lang="en-US" dirty="0"/>
              <a:t> za </a:t>
            </a:r>
            <a:r>
              <a:rPr lang="en-US" dirty="0" err="1"/>
              <a:t>uključivanje</a:t>
            </a:r>
            <a:r>
              <a:rPr lang="en-US" dirty="0"/>
              <a:t> u </a:t>
            </a:r>
            <a:r>
              <a:rPr lang="en-US" dirty="0" err="1"/>
              <a:t>ispitivanje</a:t>
            </a:r>
            <a:r>
              <a:rPr lang="en-US" dirty="0"/>
              <a:t>.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multicentričnih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 </a:t>
            </a:r>
            <a:r>
              <a:rPr lang="en-US" dirty="0" err="1"/>
              <a:t>navodi</a:t>
            </a:r>
            <a:r>
              <a:rPr lang="en-US" dirty="0"/>
              <a:t> se </a:t>
            </a:r>
            <a:r>
              <a:rPr lang="en-US" dirty="0" err="1"/>
              <a:t>broj</a:t>
            </a:r>
            <a:r>
              <a:rPr lang="sr-Latn-RS" dirty="0"/>
              <a:t> </a:t>
            </a:r>
            <a:r>
              <a:rPr lang="en-US" dirty="0" err="1"/>
              <a:t>ispitanika</a:t>
            </a:r>
            <a:r>
              <a:rPr lang="en-US" dirty="0"/>
              <a:t> </a:t>
            </a:r>
            <a:r>
              <a:rPr lang="en-US" dirty="0" err="1"/>
              <a:t>planiranih</a:t>
            </a:r>
            <a:r>
              <a:rPr lang="en-US" dirty="0"/>
              <a:t> za </a:t>
            </a:r>
            <a:r>
              <a:rPr lang="en-US" dirty="0" err="1"/>
              <a:t>uključivanje</a:t>
            </a:r>
            <a:r>
              <a:rPr lang="en-US" dirty="0"/>
              <a:t> u </a:t>
            </a:r>
            <a:r>
              <a:rPr lang="en-US" dirty="0" err="1"/>
              <a:t>svakom</a:t>
            </a:r>
            <a:r>
              <a:rPr lang="en-US" dirty="0"/>
              <a:t> </a:t>
            </a:r>
            <a:r>
              <a:rPr lang="en-US" dirty="0" err="1"/>
              <a:t>mestu</a:t>
            </a:r>
            <a:r>
              <a:rPr lang="en-US" dirty="0"/>
              <a:t> u </a:t>
            </a:r>
            <a:r>
              <a:rPr lang="en-US" dirty="0" err="1"/>
              <a:t>kome</a:t>
            </a:r>
            <a:r>
              <a:rPr lang="en-US" dirty="0"/>
              <a:t> </a:t>
            </a:r>
            <a:r>
              <a:rPr lang="en-US" dirty="0" err="1"/>
              <a:t>će</a:t>
            </a:r>
            <a:r>
              <a:rPr lang="en-US" dirty="0"/>
              <a:t> se </a:t>
            </a:r>
            <a:r>
              <a:rPr lang="en-US" dirty="0" err="1"/>
              <a:t>vršiti</a:t>
            </a:r>
            <a:r>
              <a:rPr lang="en-US" dirty="0"/>
              <a:t> </a:t>
            </a:r>
            <a:r>
              <a:rPr lang="en-US" dirty="0" err="1"/>
              <a:t>ispitivanje</a:t>
            </a:r>
            <a:r>
              <a:rPr lang="en-US" dirty="0"/>
              <a:t>. </a:t>
            </a:r>
            <a:r>
              <a:rPr lang="en-US" dirty="0" err="1"/>
              <a:t>Razlog</a:t>
            </a:r>
            <a:r>
              <a:rPr lang="en-US" dirty="0"/>
              <a:t> za </a:t>
            </a:r>
            <a:r>
              <a:rPr lang="en-US" dirty="0" err="1"/>
              <a:t>izbor</a:t>
            </a:r>
            <a:r>
              <a:rPr lang="en-US" dirty="0"/>
              <a:t> </a:t>
            </a:r>
            <a:r>
              <a:rPr lang="en-US" dirty="0" err="1"/>
              <a:t>određene</a:t>
            </a:r>
            <a:r>
              <a:rPr lang="sr-Latn-RS" dirty="0"/>
              <a:t> </a:t>
            </a:r>
            <a:r>
              <a:rPr lang="en-US" dirty="0" err="1"/>
              <a:t>veličine</a:t>
            </a:r>
            <a:r>
              <a:rPr lang="en-US" dirty="0"/>
              <a:t> </a:t>
            </a:r>
            <a:r>
              <a:rPr lang="en-US" dirty="0" err="1"/>
              <a:t>uzorka</a:t>
            </a:r>
            <a:r>
              <a:rPr lang="en-US" dirty="0"/>
              <a:t>, </a:t>
            </a:r>
            <a:r>
              <a:rPr lang="en-US" dirty="0" err="1"/>
              <a:t>odnosno</a:t>
            </a:r>
            <a:r>
              <a:rPr lang="en-US" dirty="0"/>
              <a:t> </a:t>
            </a:r>
            <a:r>
              <a:rPr lang="en-US" dirty="0" err="1"/>
              <a:t>broja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, </a:t>
            </a:r>
            <a:r>
              <a:rPr lang="en-US" dirty="0" err="1"/>
              <a:t>uključujući</a:t>
            </a:r>
            <a:r>
              <a:rPr lang="en-US" dirty="0"/>
              <a:t> </a:t>
            </a:r>
            <a:r>
              <a:rPr lang="en-US" dirty="0" err="1"/>
              <a:t>uticaj</a:t>
            </a:r>
            <a:r>
              <a:rPr lang="en-US" dirty="0"/>
              <a:t> (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proračun</a:t>
            </a:r>
            <a:r>
              <a:rPr lang="en-US" dirty="0"/>
              <a:t> </a:t>
            </a:r>
            <a:r>
              <a:rPr lang="en-US" dirty="0" err="1"/>
              <a:t>uticaja</a:t>
            </a:r>
            <a:r>
              <a:rPr lang="en-US" dirty="0"/>
              <a:t>)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značaj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kliničku</a:t>
            </a:r>
            <a:r>
              <a:rPr lang="sr-Latn-RS" dirty="0"/>
              <a:t> </a:t>
            </a:r>
            <a:r>
              <a:rPr lang="en-US" dirty="0" err="1"/>
              <a:t>opravdanost</a:t>
            </a:r>
            <a:r>
              <a:rPr lang="en-US" dirty="0"/>
              <a:t>.</a:t>
            </a:r>
          </a:p>
          <a:p>
            <a:r>
              <a:rPr lang="en-US" dirty="0" err="1"/>
              <a:t>Stepen</a:t>
            </a:r>
            <a:r>
              <a:rPr lang="en-US" dirty="0"/>
              <a:t> </a:t>
            </a:r>
            <a:r>
              <a:rPr lang="en-US" dirty="0" err="1"/>
              <a:t>značaja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će</a:t>
            </a:r>
            <a:r>
              <a:rPr lang="en-US" dirty="0"/>
              <a:t> se </a:t>
            </a:r>
            <a:r>
              <a:rPr lang="en-US" dirty="0" err="1"/>
              <a:t>koristiti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29415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57A36D4-7313-4207-ADE9-43ABD0D04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0503F468-BA3B-4404-9A64-C05B30E441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Kriterijumi</a:t>
            </a:r>
            <a:r>
              <a:rPr lang="en-US" dirty="0"/>
              <a:t> za </a:t>
            </a:r>
            <a:r>
              <a:rPr lang="en-US" dirty="0" err="1"/>
              <a:t>završetak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.</a:t>
            </a:r>
          </a:p>
          <a:p>
            <a:r>
              <a:rPr lang="en-US" dirty="0"/>
              <a:t>Procedure za </a:t>
            </a:r>
            <a:r>
              <a:rPr lang="en-US" dirty="0" err="1"/>
              <a:t>objašnjenje</a:t>
            </a:r>
            <a:r>
              <a:rPr lang="en-US" dirty="0"/>
              <a:t> </a:t>
            </a:r>
            <a:r>
              <a:rPr lang="en-US" dirty="0" err="1"/>
              <a:t>nedostataka</a:t>
            </a:r>
            <a:r>
              <a:rPr lang="en-US" dirty="0"/>
              <a:t>, </a:t>
            </a:r>
            <a:r>
              <a:rPr lang="en-US" dirty="0" err="1"/>
              <a:t>neiskorišćenih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lažnih</a:t>
            </a:r>
            <a:r>
              <a:rPr lang="en-US" dirty="0"/>
              <a:t> </a:t>
            </a:r>
            <a:r>
              <a:rPr lang="en-US" dirty="0" err="1"/>
              <a:t>podataka</a:t>
            </a:r>
            <a:r>
              <a:rPr lang="en-US" dirty="0"/>
              <a:t>.</a:t>
            </a:r>
          </a:p>
          <a:p>
            <a:r>
              <a:rPr lang="en-US" dirty="0"/>
              <a:t>Procedure za </a:t>
            </a:r>
            <a:r>
              <a:rPr lang="en-US" dirty="0" err="1"/>
              <a:t>izveštavanje</a:t>
            </a:r>
            <a:r>
              <a:rPr lang="en-US" dirty="0"/>
              <a:t> o </a:t>
            </a:r>
            <a:r>
              <a:rPr lang="en-US" dirty="0" err="1"/>
              <a:t>svakom</a:t>
            </a:r>
            <a:r>
              <a:rPr lang="en-US" dirty="0"/>
              <a:t> </a:t>
            </a:r>
            <a:r>
              <a:rPr lang="en-US" dirty="0" err="1"/>
              <a:t>odstupanju</a:t>
            </a:r>
            <a:r>
              <a:rPr lang="en-US" dirty="0"/>
              <a:t>(</a:t>
            </a:r>
            <a:r>
              <a:rPr lang="en-US" dirty="0" err="1"/>
              <a:t>ima</a:t>
            </a:r>
            <a:r>
              <a:rPr lang="en-US" dirty="0"/>
              <a:t>) od </a:t>
            </a:r>
            <a:r>
              <a:rPr lang="en-US" dirty="0" err="1"/>
              <a:t>originalnog</a:t>
            </a:r>
            <a:r>
              <a:rPr lang="en-US" dirty="0"/>
              <a:t> </a:t>
            </a:r>
            <a:r>
              <a:rPr lang="en-US" dirty="0" err="1"/>
              <a:t>statističkog</a:t>
            </a:r>
            <a:r>
              <a:rPr lang="en-US" dirty="0"/>
              <a:t> plana (</a:t>
            </a:r>
            <a:r>
              <a:rPr lang="en-US" dirty="0" err="1"/>
              <a:t>svako</a:t>
            </a:r>
            <a:r>
              <a:rPr lang="sr-Latn-RS" dirty="0"/>
              <a:t> </a:t>
            </a:r>
            <a:r>
              <a:rPr lang="en-US" dirty="0" err="1"/>
              <a:t>odstupanje</a:t>
            </a:r>
            <a:r>
              <a:rPr lang="en-US" dirty="0"/>
              <a:t>(a) od </a:t>
            </a:r>
            <a:r>
              <a:rPr lang="en-US" dirty="0" err="1"/>
              <a:t>originalnog</a:t>
            </a:r>
            <a:r>
              <a:rPr lang="en-US" dirty="0"/>
              <a:t> </a:t>
            </a:r>
            <a:r>
              <a:rPr lang="en-US" dirty="0" err="1"/>
              <a:t>statističkog</a:t>
            </a:r>
            <a:r>
              <a:rPr lang="en-US" dirty="0"/>
              <a:t> plana </a:t>
            </a:r>
            <a:r>
              <a:rPr lang="en-US" dirty="0" err="1"/>
              <a:t>treba</a:t>
            </a:r>
            <a:r>
              <a:rPr lang="en-US" dirty="0"/>
              <a:t> da se </a:t>
            </a:r>
            <a:r>
              <a:rPr lang="en-US" dirty="0" err="1"/>
              <a:t>opiše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obrazloži</a:t>
            </a:r>
            <a:r>
              <a:rPr lang="en-US" dirty="0"/>
              <a:t> u </a:t>
            </a:r>
            <a:r>
              <a:rPr lang="en-US" dirty="0" err="1"/>
              <a:t>protokolu</a:t>
            </a:r>
            <a:r>
              <a:rPr lang="en-US" dirty="0"/>
              <a:t>, </a:t>
            </a:r>
            <a:r>
              <a:rPr lang="en-US" dirty="0" err="1"/>
              <a:t>odnosno</a:t>
            </a:r>
            <a:r>
              <a:rPr lang="en-US" dirty="0"/>
              <a:t> </a:t>
            </a:r>
            <a:r>
              <a:rPr lang="en-US" dirty="0" err="1"/>
              <a:t>završnom</a:t>
            </a:r>
            <a:r>
              <a:rPr lang="sr-Latn-RS" dirty="0"/>
              <a:t> </a:t>
            </a:r>
            <a:r>
              <a:rPr lang="en-US" dirty="0" err="1"/>
              <a:t>izveštaju</a:t>
            </a:r>
            <a:r>
              <a:rPr lang="en-US" dirty="0"/>
              <a:t>, </a:t>
            </a:r>
            <a:r>
              <a:rPr lang="en-US" dirty="0" err="1"/>
              <a:t>kako</a:t>
            </a:r>
            <a:r>
              <a:rPr lang="en-US" dirty="0"/>
              <a:t> je </a:t>
            </a:r>
            <a:r>
              <a:rPr lang="en-US" dirty="0" err="1"/>
              <a:t>odgovarajuće</a:t>
            </a:r>
            <a:r>
              <a:rPr lang="en-US" dirty="0"/>
              <a:t>).</a:t>
            </a:r>
          </a:p>
          <a:p>
            <a:r>
              <a:rPr lang="en-US" dirty="0" err="1"/>
              <a:t>Izbor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 za </a:t>
            </a:r>
            <a:r>
              <a:rPr lang="en-US" dirty="0" err="1"/>
              <a:t>uključivanje</a:t>
            </a:r>
            <a:r>
              <a:rPr lang="en-US" dirty="0"/>
              <a:t> u </a:t>
            </a:r>
            <a:r>
              <a:rPr lang="en-US" dirty="0" err="1"/>
              <a:t>analize</a:t>
            </a:r>
            <a:r>
              <a:rPr lang="en-US" dirty="0"/>
              <a:t> (</a:t>
            </a:r>
            <a:r>
              <a:rPr lang="en-US" dirty="0" err="1"/>
              <a:t>npr</a:t>
            </a:r>
            <a:r>
              <a:rPr lang="en-US" dirty="0"/>
              <a:t>. </a:t>
            </a:r>
            <a:r>
              <a:rPr lang="en-US" dirty="0" err="1"/>
              <a:t>svi</a:t>
            </a:r>
            <a:r>
              <a:rPr lang="en-US" dirty="0"/>
              <a:t> </a:t>
            </a:r>
            <a:r>
              <a:rPr lang="en-US" dirty="0" err="1"/>
              <a:t>randomizovani</a:t>
            </a:r>
            <a:r>
              <a:rPr lang="en-US" dirty="0"/>
              <a:t> </a:t>
            </a:r>
            <a:r>
              <a:rPr lang="en-US" dirty="0" err="1"/>
              <a:t>ispitanici</a:t>
            </a:r>
            <a:r>
              <a:rPr lang="en-US" dirty="0"/>
              <a:t>, </a:t>
            </a:r>
            <a:r>
              <a:rPr lang="en-US" dirty="0" err="1"/>
              <a:t>ispitanici</a:t>
            </a:r>
            <a:r>
              <a:rPr lang="sr-Latn-RS" dirty="0"/>
              <a:t> </a:t>
            </a:r>
            <a:r>
              <a:rPr lang="en-US" dirty="0" err="1"/>
              <a:t>tretirani</a:t>
            </a:r>
            <a:r>
              <a:rPr lang="en-US" dirty="0"/>
              <a:t> </a:t>
            </a:r>
            <a:r>
              <a:rPr lang="en-US" dirty="0" err="1"/>
              <a:t>ispitivanim</a:t>
            </a:r>
            <a:r>
              <a:rPr lang="sr-Latn-RS" dirty="0"/>
              <a:t> </a:t>
            </a:r>
            <a:r>
              <a:rPr lang="en-US" dirty="0" err="1"/>
              <a:t>dozama</a:t>
            </a:r>
            <a:r>
              <a:rPr lang="en-US" dirty="0"/>
              <a:t>, </a:t>
            </a:r>
            <a:r>
              <a:rPr lang="en-US" dirty="0" err="1"/>
              <a:t>svi</a:t>
            </a:r>
            <a:r>
              <a:rPr lang="en-US" dirty="0"/>
              <a:t> </a:t>
            </a:r>
            <a:r>
              <a:rPr lang="en-US" dirty="0" err="1"/>
              <a:t>pogodni</a:t>
            </a:r>
            <a:r>
              <a:rPr lang="en-US" dirty="0"/>
              <a:t> </a:t>
            </a:r>
            <a:r>
              <a:rPr lang="en-US" dirty="0" err="1"/>
              <a:t>ispitanici</a:t>
            </a:r>
            <a:r>
              <a:rPr lang="en-US" dirty="0"/>
              <a:t>, </a:t>
            </a:r>
            <a:r>
              <a:rPr lang="en-US" dirty="0" err="1"/>
              <a:t>procenjivi</a:t>
            </a:r>
            <a:r>
              <a:rPr lang="en-US" dirty="0"/>
              <a:t> </a:t>
            </a:r>
            <a:r>
              <a:rPr lang="en-US" dirty="0" err="1"/>
              <a:t>ispitanici</a:t>
            </a:r>
            <a:r>
              <a:rPr lang="en-US" dirty="0"/>
              <a:t>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807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DABD911-DA48-41F9-94EC-7B6B5888A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3AC1FC20-A640-41C2-AE6B-661D9CFB48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,,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Kliničko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ispitivanje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je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bilo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koje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ispitivanje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ljudima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ispitanicima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čiji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je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cilj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otkrije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potvrdi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kliničke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farmakološke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druge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farmakodinamske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efekte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ispitivanog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ispitivanih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proizvoda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utvrdi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bilo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koje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neželjene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reakcije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ispitivani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proizvod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ispita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resorpciju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distribuciju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metabolizam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izlučivanje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ispitivanog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ispitivanih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proizvoda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da bi se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utvrdila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njihova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podnošljivost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efikasnost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.’’</a:t>
            </a:r>
          </a:p>
        </p:txBody>
      </p:sp>
    </p:spTree>
    <p:extLst>
      <p:ext uri="{BB962C8B-B14F-4D97-AF65-F5344CB8AC3E}">
        <p14:creationId xmlns:p14="http://schemas.microsoft.com/office/powerpoint/2010/main" val="2432823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FAD530B-F980-4EE7-BF58-AC896827F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Svako</a:t>
            </a:r>
            <a:r>
              <a:rPr lang="en-US" dirty="0"/>
              <a:t> </a:t>
            </a:r>
            <a:r>
              <a:rPr lang="en-US" dirty="0" err="1"/>
              <a:t>kliničko</a:t>
            </a:r>
            <a:r>
              <a:rPr lang="en-US" dirty="0"/>
              <a:t> </a:t>
            </a:r>
            <a:r>
              <a:rPr lang="en-US" dirty="0" err="1"/>
              <a:t>ispitivanje</a:t>
            </a:r>
            <a:r>
              <a:rPr lang="en-US" dirty="0"/>
              <a:t> mora </a:t>
            </a:r>
            <a:r>
              <a:rPr lang="en-US" dirty="0" err="1"/>
              <a:t>biti</a:t>
            </a:r>
            <a:r>
              <a:rPr lang="en-US" dirty="0"/>
              <a:t> u </a:t>
            </a:r>
            <a:r>
              <a:rPr lang="en-US" dirty="0" err="1"/>
              <a:t>skladu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:</a:t>
            </a:r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3840D498-FF7D-4FD3-AE26-41B25CCBE5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zakonskim</a:t>
            </a:r>
            <a:r>
              <a:rPr lang="en-US" dirty="0"/>
              <a:t> </a:t>
            </a:r>
            <a:r>
              <a:rPr lang="en-US" dirty="0" err="1"/>
              <a:t>propisima</a:t>
            </a:r>
            <a:r>
              <a:rPr lang="en-US" dirty="0"/>
              <a:t>;</a:t>
            </a:r>
          </a:p>
          <a:p>
            <a:r>
              <a:rPr lang="en-US" dirty="0" err="1"/>
              <a:t>standardima</a:t>
            </a:r>
            <a:r>
              <a:rPr lang="en-US" dirty="0"/>
              <a:t> </a:t>
            </a:r>
            <a:r>
              <a:rPr lang="en-US" dirty="0" err="1"/>
              <a:t>Dobre</a:t>
            </a:r>
            <a:r>
              <a:rPr lang="en-US" dirty="0"/>
              <a:t> </a:t>
            </a:r>
            <a:r>
              <a:rPr lang="en-US" dirty="0" err="1"/>
              <a:t>kliničke</a:t>
            </a:r>
            <a:r>
              <a:rPr lang="en-US" dirty="0"/>
              <a:t> </a:t>
            </a:r>
            <a:r>
              <a:rPr lang="en-US" dirty="0" err="1"/>
              <a:t>prakse</a:t>
            </a:r>
            <a:r>
              <a:rPr lang="en-US" dirty="0"/>
              <a:t> za </a:t>
            </a:r>
            <a:r>
              <a:rPr lang="en-US" dirty="0" err="1"/>
              <a:t>ispitivanje</a:t>
            </a:r>
            <a:r>
              <a:rPr lang="en-US" dirty="0"/>
              <a:t> </a:t>
            </a:r>
            <a:r>
              <a:rPr lang="en-US" dirty="0" err="1"/>
              <a:t>medicinskih</a:t>
            </a:r>
            <a:r>
              <a:rPr lang="en-US" dirty="0"/>
              <a:t> </a:t>
            </a:r>
            <a:r>
              <a:rPr lang="en-US" dirty="0" err="1"/>
              <a:t>proizvoda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ljudima</a:t>
            </a:r>
            <a:r>
              <a:rPr lang="en-US" dirty="0"/>
              <a:t> </a:t>
            </a:r>
            <a:r>
              <a:rPr lang="en-US" dirty="0" err="1"/>
              <a:t>i</a:t>
            </a:r>
            <a:endParaRPr lang="en-US" dirty="0"/>
          </a:p>
          <a:p>
            <a:r>
              <a:rPr lang="en-US" dirty="0" err="1"/>
              <a:t>osnovnim</a:t>
            </a:r>
            <a:r>
              <a:rPr lang="en-US" dirty="0"/>
              <a:t> </a:t>
            </a:r>
            <a:r>
              <a:rPr lang="en-US" dirty="0" err="1"/>
              <a:t>etičkim</a:t>
            </a:r>
            <a:r>
              <a:rPr lang="en-US" dirty="0"/>
              <a:t> </a:t>
            </a:r>
            <a:r>
              <a:rPr lang="en-US" dirty="0" err="1"/>
              <a:t>principima</a:t>
            </a:r>
            <a:r>
              <a:rPr lang="en-US" dirty="0"/>
              <a:t> </a:t>
            </a:r>
            <a:r>
              <a:rPr lang="en-US" dirty="0" err="1"/>
              <a:t>istraživanja</a:t>
            </a:r>
            <a:r>
              <a:rPr lang="en-US" dirty="0"/>
              <a:t> u </a:t>
            </a:r>
            <a:r>
              <a:rPr lang="en-US" dirty="0" err="1"/>
              <a:t>biomedicini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847051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6EF49CD-618E-4CBF-A3FB-D74888BB4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E0C7B47F-0BBF-4A57-B6E0-406C1F983B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Dobra </a:t>
            </a:r>
            <a:r>
              <a:rPr lang="en-US" dirty="0" err="1"/>
              <a:t>klinička</a:t>
            </a:r>
            <a:r>
              <a:rPr lang="en-US" dirty="0"/>
              <a:t> </a:t>
            </a:r>
            <a:r>
              <a:rPr lang="en-US" dirty="0" err="1"/>
              <a:t>praksa</a:t>
            </a:r>
            <a:r>
              <a:rPr lang="en-US" dirty="0"/>
              <a:t> u </a:t>
            </a:r>
            <a:r>
              <a:rPr lang="en-US" dirty="0" err="1"/>
              <a:t>kliničkom</a:t>
            </a:r>
            <a:r>
              <a:rPr lang="en-US" dirty="0"/>
              <a:t> </a:t>
            </a:r>
            <a:r>
              <a:rPr lang="en-US" dirty="0" err="1"/>
              <a:t>ispitivanju</a:t>
            </a:r>
            <a:r>
              <a:rPr lang="en-US" dirty="0"/>
              <a:t> (Good Clinical Practice, GCP) </a:t>
            </a:r>
            <a:r>
              <a:rPr lang="en-US" dirty="0" err="1"/>
              <a:t>predstavlja</a:t>
            </a:r>
            <a:r>
              <a:rPr lang="en-US" dirty="0"/>
              <a:t> </a:t>
            </a:r>
            <a:r>
              <a:rPr lang="en-US" dirty="0" err="1"/>
              <a:t>međunarodni</a:t>
            </a:r>
            <a:r>
              <a:rPr lang="en-US" dirty="0"/>
              <a:t> </a:t>
            </a:r>
            <a:r>
              <a:rPr lang="en-US" dirty="0" err="1"/>
              <a:t>etički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sr-Latn-RS" dirty="0"/>
              <a:t> </a:t>
            </a:r>
            <a:r>
              <a:rPr lang="en-US" dirty="0" err="1"/>
              <a:t>naučni</a:t>
            </a:r>
            <a:r>
              <a:rPr lang="en-US" dirty="0"/>
              <a:t> standard </a:t>
            </a:r>
            <a:r>
              <a:rPr lang="en-US" dirty="0" err="1"/>
              <a:t>kvaliteta</a:t>
            </a:r>
            <a:r>
              <a:rPr lang="en-US" dirty="0"/>
              <a:t> za </a:t>
            </a:r>
            <a:r>
              <a:rPr lang="en-US" dirty="0" err="1"/>
              <a:t>planiranje</a:t>
            </a:r>
            <a:r>
              <a:rPr lang="en-US" dirty="0"/>
              <a:t>, </a:t>
            </a:r>
            <a:r>
              <a:rPr lang="en-US" dirty="0" err="1"/>
              <a:t>sprovođenje</a:t>
            </a:r>
            <a:r>
              <a:rPr lang="en-US" dirty="0"/>
              <a:t>, </a:t>
            </a:r>
            <a:r>
              <a:rPr lang="en-US" dirty="0" err="1"/>
              <a:t>evidentiranje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izveštavanje</a:t>
            </a:r>
            <a:r>
              <a:rPr lang="en-US" dirty="0"/>
              <a:t> o </a:t>
            </a:r>
            <a:r>
              <a:rPr lang="en-US" dirty="0" err="1"/>
              <a:t>ispitivanjima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</a:t>
            </a:r>
            <a:r>
              <a:rPr lang="en-US" dirty="0" err="1"/>
              <a:t>uključuju</a:t>
            </a:r>
            <a:r>
              <a:rPr lang="sr-Latn-RS" dirty="0"/>
              <a:t> </a:t>
            </a:r>
            <a:r>
              <a:rPr lang="en-US" dirty="0" err="1"/>
              <a:t>učešće</a:t>
            </a:r>
            <a:r>
              <a:rPr lang="en-US" dirty="0"/>
              <a:t> </a:t>
            </a:r>
            <a:r>
              <a:rPr lang="en-US" dirty="0" err="1"/>
              <a:t>ljudskih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. </a:t>
            </a:r>
            <a:r>
              <a:rPr lang="en-US" dirty="0" err="1"/>
              <a:t>Usaglašenost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ovim</a:t>
            </a:r>
            <a:r>
              <a:rPr lang="en-US" dirty="0"/>
              <a:t> </a:t>
            </a:r>
            <a:r>
              <a:rPr lang="en-US" dirty="0" err="1"/>
              <a:t>standardima</a:t>
            </a:r>
            <a:r>
              <a:rPr lang="en-US" dirty="0"/>
              <a:t> </a:t>
            </a:r>
            <a:r>
              <a:rPr lang="en-US" dirty="0" err="1"/>
              <a:t>obezbeđuje</a:t>
            </a:r>
            <a:r>
              <a:rPr lang="en-US" dirty="0"/>
              <a:t> </a:t>
            </a:r>
            <a:r>
              <a:rPr lang="en-US" dirty="0" err="1"/>
              <a:t>javnu</a:t>
            </a:r>
            <a:r>
              <a:rPr lang="en-US" dirty="0"/>
              <a:t> </a:t>
            </a:r>
            <a:r>
              <a:rPr lang="en-US" dirty="0" err="1"/>
              <a:t>garanciju</a:t>
            </a:r>
            <a:r>
              <a:rPr lang="en-US" dirty="0"/>
              <a:t> da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prava</a:t>
            </a:r>
            <a:r>
              <a:rPr lang="en-US" dirty="0"/>
              <a:t>,</a:t>
            </a:r>
            <a:r>
              <a:rPr lang="sr-Latn-RS" dirty="0"/>
              <a:t> </a:t>
            </a:r>
            <a:r>
              <a:rPr lang="en-US" dirty="0" err="1"/>
              <a:t>sigurnost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dobrobit</a:t>
            </a:r>
            <a:r>
              <a:rPr lang="en-US" dirty="0"/>
              <a:t> </a:t>
            </a:r>
            <a:r>
              <a:rPr lang="en-US" dirty="0" err="1"/>
              <a:t>ispitanika</a:t>
            </a:r>
            <a:r>
              <a:rPr lang="en-US" dirty="0"/>
              <a:t> </a:t>
            </a:r>
            <a:r>
              <a:rPr lang="en-US" dirty="0" err="1"/>
              <a:t>zaštićeni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u </a:t>
            </a:r>
            <a:r>
              <a:rPr lang="en-US" dirty="0" err="1"/>
              <a:t>skladu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principima</a:t>
            </a:r>
            <a:r>
              <a:rPr lang="en-US" dirty="0"/>
              <a:t> </a:t>
            </a:r>
            <a:r>
              <a:rPr lang="en-US" dirty="0" err="1"/>
              <a:t>proisteklim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Helsinške</a:t>
            </a:r>
            <a:r>
              <a:rPr lang="en-US" dirty="0"/>
              <a:t> </a:t>
            </a:r>
            <a:r>
              <a:rPr lang="en-US" dirty="0" err="1"/>
              <a:t>deklaracije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da </a:t>
            </a:r>
            <a:r>
              <a:rPr lang="en-US" dirty="0" err="1"/>
              <a:t>su</a:t>
            </a:r>
            <a:r>
              <a:rPr lang="sr-Latn-RS" dirty="0"/>
              <a:t> </a:t>
            </a:r>
            <a:r>
              <a:rPr lang="en-US" dirty="0" err="1"/>
              <a:t>podaci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kliničkog</a:t>
            </a:r>
            <a:r>
              <a:rPr lang="en-US" dirty="0"/>
              <a:t> </a:t>
            </a:r>
            <a:r>
              <a:rPr lang="en-US" dirty="0" err="1"/>
              <a:t>ispitivanja</a:t>
            </a:r>
            <a:r>
              <a:rPr lang="en-US" dirty="0"/>
              <a:t> </a:t>
            </a:r>
            <a:r>
              <a:rPr lang="en-US" dirty="0" err="1"/>
              <a:t>verodostojni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448985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ja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TM10001114[[fn=Galerija]]</Template>
  <TotalTime>2926</TotalTime>
  <Words>4367</Words>
  <Application>Microsoft Office PowerPoint</Application>
  <PresentationFormat>Široki ekran</PresentationFormat>
  <Paragraphs>219</Paragraphs>
  <Slides>61</Slides>
  <Notes>0</Notes>
  <HiddenSlides>0</HiddenSlides>
  <MMClips>0</MMClips>
  <ScaleCrop>false</ScaleCrop>
  <HeadingPairs>
    <vt:vector size="6" baseType="variant">
      <vt:variant>
        <vt:lpstr>Korišćeni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61</vt:i4>
      </vt:variant>
    </vt:vector>
  </HeadingPairs>
  <TitlesOfParts>
    <vt:vector size="65" baseType="lpstr">
      <vt:lpstr>Arial</vt:lpstr>
      <vt:lpstr>Gill Sans MT</vt:lpstr>
      <vt:lpstr>Times New Roman</vt:lpstr>
      <vt:lpstr>Galerija</vt:lpstr>
      <vt:lpstr>Kliničke studije</vt:lpstr>
      <vt:lpstr>Klinička ispitivanja su strogo kontrolisana ispitivanja koja se vrše na ljudima, a imaju za cilj otkrivanje novih i potvrđivanje postojećih terapijskih mogućnosti.</vt:lpstr>
      <vt:lpstr>PowerPoint prezentacija</vt:lpstr>
      <vt:lpstr>Vrste kliničkih studija</vt:lpstr>
      <vt:lpstr>Kliničke studije</vt:lpstr>
      <vt:lpstr>Kliničko ispitivanje/Studija-službeni glasnik republike srbije </vt:lpstr>
      <vt:lpstr>PowerPoint prezentacija</vt:lpstr>
      <vt:lpstr>Svako kliničko ispitivanje mora biti u skladu sa:</vt:lpstr>
      <vt:lpstr>PowerPoint prezentacija</vt:lpstr>
      <vt:lpstr>PRINCIPI GCP U KLINIČKOM ISPITIVANJU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Zaštita ispitanika obezbeđuje se tako što:</vt:lpstr>
      <vt:lpstr>Neželjena reakcija na lek (Adverse Drug Reaction, ADR)</vt:lpstr>
      <vt:lpstr>Neželjeni događaj (Adverse Event, AE) </vt:lpstr>
      <vt:lpstr>Ozbiljan neželjeni događaj ili ozbiljna neželjena reakcija na lek (Serious Adverse Event, SAE or Serious Adverse Drug Reaction, Serious ADR) </vt:lpstr>
      <vt:lpstr>Odobrenje (u vezi sa Institucionalnim odborom za pregled) </vt:lpstr>
      <vt:lpstr>Izveštaj o kliničkom ispitivanju/Izveštaj o studiji </vt:lpstr>
      <vt:lpstr>Nezavisni komitet za monitoring podataka (Independent Data-Monitoring Committee, IDMC) - Odbor za monitoring podataka I sigurnosti, Komitet za monitoring, Komitet za monotoring podataka </vt:lpstr>
      <vt:lpstr>Nepristrasni svedok</vt:lpstr>
      <vt:lpstr>Nezavisni Etički odbor (Independent Ethics Committee, IEC) </vt:lpstr>
      <vt:lpstr>PowerPoint prezentacija</vt:lpstr>
      <vt:lpstr>PowerPoint prezentacija</vt:lpstr>
      <vt:lpstr>Informisani pristanak </vt:lpstr>
      <vt:lpstr> Ispitivani lek</vt:lpstr>
      <vt:lpstr>placebo</vt:lpstr>
      <vt:lpstr>Zaslepljivanje/Maskiranje</vt:lpstr>
      <vt:lpstr>Multicentrično ispitivanje</vt:lpstr>
      <vt:lpstr> Randomizacija </vt:lpstr>
      <vt:lpstr>Protokol </vt:lpstr>
      <vt:lpstr> Izvorni podaci</vt:lpstr>
      <vt:lpstr> Izvorna dokumenta </vt:lpstr>
      <vt:lpstr>Sponzor</vt:lpstr>
      <vt:lpstr>Sponzor - istraživač </vt:lpstr>
      <vt:lpstr>Standardni operativni postupci (Standard Operating Procedures, SOPs)</vt:lpstr>
      <vt:lpstr>Identifikaciona šifra ispitanika</vt:lpstr>
      <vt:lpstr>Vulnerabilni ispitanici </vt:lpstr>
      <vt:lpstr>ISTRAŽIVAČ </vt:lpstr>
      <vt:lpstr>PowerPoint prezentacija</vt:lpstr>
      <vt:lpstr>Razgovor o informisanom pristanku i obrazac pisanog informisanog pristanka </vt:lpstr>
      <vt:lpstr>PowerPoint prezentacija</vt:lpstr>
      <vt:lpstr>PowerPoint prezentacija</vt:lpstr>
      <vt:lpstr>PowerPoint prezentacija</vt:lpstr>
      <vt:lpstr>PROTOKOL KLINIČKOG ISPITIVANJA I NJEGOVI AMANDMANI </vt:lpstr>
      <vt:lpstr>Osnovne informacije</vt:lpstr>
      <vt:lpstr>Ciljevi i svrha ispitivanja</vt:lpstr>
      <vt:lpstr>Dizajn ispitivanja</vt:lpstr>
      <vt:lpstr>PowerPoint prezentacija</vt:lpstr>
      <vt:lpstr> Izbor i povlačenje ispitanika </vt:lpstr>
      <vt:lpstr>Terapija ispitanika </vt:lpstr>
      <vt:lpstr>Statistika 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Klinička ispitivanja su strogo kontrolisana ispitivanja koja se vrše na ljudima, a imaju za cilj otkrivanje novih i potvrđivanje postojećih terapijskih mogućnosti.</dc:title>
  <dc:creator>Danijela Cvetković</dc:creator>
  <cp:lastModifiedBy>Danijela Cvetković</cp:lastModifiedBy>
  <cp:revision>33</cp:revision>
  <dcterms:created xsi:type="dcterms:W3CDTF">2020-02-26T21:41:44Z</dcterms:created>
  <dcterms:modified xsi:type="dcterms:W3CDTF">2021-03-11T18:43:44Z</dcterms:modified>
</cp:coreProperties>
</file>